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82" r:id="rId3"/>
    <p:sldId id="272" r:id="rId4"/>
    <p:sldId id="281" r:id="rId5"/>
    <p:sldId id="260" r:id="rId6"/>
    <p:sldId id="286" r:id="rId7"/>
    <p:sldId id="288" r:id="rId8"/>
  </p:sldIdLst>
  <p:sldSz cx="12192000" cy="6858000"/>
  <p:notesSz cx="6669088" cy="97536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85C"/>
    <a:srgbClr val="519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86279" autoAdjust="0"/>
  </p:normalViewPr>
  <p:slideViewPr>
    <p:cSldViewPr snapToGrid="0">
      <p:cViewPr varScale="1">
        <p:scale>
          <a:sx n="75" d="100"/>
          <a:sy n="75" d="100"/>
        </p:scale>
        <p:origin x="79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8937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427B2847-0798-44EB-B3DC-476FA4833860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19200"/>
            <a:ext cx="5853112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93920"/>
            <a:ext cx="5335270" cy="3840480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64228"/>
            <a:ext cx="2889938" cy="489373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5D60BF04-EF49-45B8-99EC-181B47A4E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26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793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53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13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089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GB" sz="1200" smtClean="0">
              <a:solidFill>
                <a:schemeClr val="tx1"/>
              </a:solidFill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540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GB" sz="1200" smtClean="0">
              <a:solidFill>
                <a:schemeClr val="tx1"/>
              </a:solidFill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463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12600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82652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73521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09483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79005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907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8153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62600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26304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15158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28721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Footer Wide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43849"/>
            <a:ext cx="9144000" cy="201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92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2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cy-GB" sz="4400" b="0" i="0" strike="noStrike" cap="none" spc="0" baseline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Streetwise Gwers 1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590800" y="3134678"/>
            <a:ext cx="9144000" cy="1655762"/>
          </a:xfrm>
        </p:spPr>
        <p:txBody>
          <a:bodyPr>
            <a:normAutofit fontScale="65000" lnSpcReduction="20000"/>
          </a:bodyPr>
          <a:lstStyle/>
          <a:p>
            <a:pPr algn="l"/>
            <a:r>
              <a:rPr lang="cy-GB" sz="3200" b="1" i="0" strike="noStrike" cap="none" spc="0" baseline="0">
                <a:solidFill>
                  <a:srgbClr val="F4985C"/>
                </a:solidFill>
                <a:effectLst/>
                <a:latin typeface="Comic Sans MS"/>
                <a:ea typeface="Comic Sans MS"/>
                <a:cs typeface="Comic Sans MS"/>
              </a:rPr>
              <a:t>Amcan Dysgu:</a:t>
            </a:r>
          </a:p>
          <a:p>
            <a:pPr algn="l"/>
            <a:r>
              <a:rPr lang="cy-GB" sz="3200" b="0" i="0" strike="noStrike" cap="none" spc="0" baseline="0">
                <a:solidFill>
                  <a:srgbClr val="F4985C"/>
                </a:solidFill>
                <a:effectLst/>
                <a:latin typeface="Comic Sans MS"/>
                <a:ea typeface="Comic Sans MS"/>
                <a:cs typeface="Comic Sans MS"/>
              </a:rPr>
              <a:t>Deall beth yw teithio llesol.</a:t>
            </a:r>
          </a:p>
          <a:p>
            <a:pPr algn="l"/>
            <a:r>
              <a:rPr lang="cy-GB" sz="3200" b="0" i="0" strike="noStrike" cap="none" spc="0" baseline="0">
                <a:solidFill>
                  <a:srgbClr val="F4985C"/>
                </a:solidFill>
                <a:effectLst/>
                <a:latin typeface="Comic Sans MS"/>
                <a:ea typeface="Comic Sans MS"/>
                <a:cs typeface="Comic Sans MS"/>
              </a:rPr>
              <a:t>Deall pwysigrwydd teithio llesol i </a:t>
            </a:r>
          </a:p>
          <a:p>
            <a:pPr algn="l"/>
            <a:r>
              <a:rPr lang="cy-GB" sz="3200" b="0" i="0" strike="noStrike" cap="none" spc="0" baseline="0">
                <a:solidFill>
                  <a:srgbClr val="F4985C"/>
                </a:solidFill>
                <a:effectLst/>
                <a:latin typeface="Comic Sans MS"/>
                <a:ea typeface="Comic Sans MS"/>
                <a:cs typeface="Comic Sans MS"/>
              </a:rPr>
              <a:t>unigolion a theuluoedd, ysgolion, cymunedau a'r blaned. </a:t>
            </a:r>
          </a:p>
          <a:p>
            <a:r>
              <a:rPr lang="en-GB"/>
              <a:t> </a:t>
            </a:r>
          </a:p>
          <a:p>
            <a:endParaRPr lang="en-GB"/>
          </a:p>
        </p:txBody>
      </p:sp>
      <p:pic>
        <p:nvPicPr>
          <p:cNvPr id="5" name="Picture 4" descr="Powerpoint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29" t="14731" r="2083"/>
          <a:stretch>
            <a:fillRect/>
          </a:stretch>
        </p:blipFill>
        <p:spPr>
          <a:xfrm>
            <a:off x="10781211" y="30480"/>
            <a:ext cx="1278709" cy="109188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3838"/>
            <a:ext cx="1892397" cy="245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07803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635760" y="1945323"/>
            <a:ext cx="9144000" cy="2387600"/>
          </a:xfrm>
        </p:spPr>
        <p:txBody>
          <a:bodyPr/>
          <a:lstStyle/>
          <a:p>
            <a:r>
              <a:rPr lang="cy-GB" sz="4400" b="0" i="0" strike="noStrike" cap="none" spc="0" baseline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Beth yw </a:t>
            </a:r>
            <a:r>
              <a:rPr lang="cy-GB" sz="4400" b="0" i="0" strike="noStrike" cap="none" spc="0" baseline="0">
                <a:solidFill>
                  <a:srgbClr val="FFC000"/>
                </a:solidFill>
                <a:effectLst/>
                <a:latin typeface="Comic Sans MS"/>
                <a:ea typeface="Comic Sans MS"/>
                <a:cs typeface="Comic Sans MS"/>
              </a:rPr>
              <a:t>teithio llesol</a:t>
            </a:r>
            <a:r>
              <a:rPr lang="cy-GB" sz="4400" b="0" i="0" strike="noStrike" cap="none" spc="0" baseline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308" y="460301"/>
            <a:ext cx="3002060" cy="240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14217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/>
          <p:nvPr/>
        </p:nvSpPr>
        <p:spPr>
          <a:xfrm>
            <a:off x="2729010" y="492761"/>
            <a:ext cx="8231086" cy="41793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>
              <a:solidFill>
                <a:schemeClr val="tx1"/>
              </a:solidFill>
            </a:endParaRPr>
          </a:p>
          <a:p>
            <a:r>
              <a:rPr lang="cy-GB" sz="2400" b="0" i="0" strike="noStrike" cap="none" spc="0" baseline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Ffyrdd o deithio sy'n </a:t>
            </a:r>
            <a:r>
              <a:rPr lang="cy-GB" sz="3200" b="0" i="0" strike="noStrike" cap="none" spc="0" baseline="0">
                <a:solidFill>
                  <a:srgbClr val="FFC000"/>
                </a:solidFill>
                <a:effectLst/>
                <a:latin typeface="Comic Sans MS"/>
                <a:ea typeface="Comic Sans MS"/>
                <a:cs typeface="Comic Sans MS"/>
              </a:rPr>
              <a:t>cynnwys </a:t>
            </a:r>
            <a:r>
              <a:rPr lang="cy-GB" sz="2400" b="0" i="0" strike="noStrike" cap="none" spc="0" baseline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 </a:t>
            </a:r>
            <a:r>
              <a:rPr lang="cy-GB" sz="4800" b="0" i="0" strike="noStrike" cap="none" spc="0" baseline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cerdded, beicio neu sgwter.</a:t>
            </a:r>
            <a:r>
              <a:rPr lang="cy-GB" sz="2400" b="0" i="0" strike="noStrike" cap="none" spc="0" baseline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 </a:t>
            </a:r>
          </a:p>
          <a:p>
            <a:endParaRPr lang="en-GB" sz="2400">
              <a:solidFill>
                <a:schemeClr val="tx1"/>
              </a:solidFill>
            </a:endParaRPr>
          </a:p>
          <a:p>
            <a:endParaRPr lang="en-GB" sz="2400" smtClean="0">
              <a:solidFill>
                <a:schemeClr val="tx1"/>
              </a:solidFill>
            </a:endParaRPr>
          </a:p>
          <a:p>
            <a:endParaRPr lang="en-GB" sz="240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35" y="565804"/>
            <a:ext cx="1359526" cy="247519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533" y="3121592"/>
            <a:ext cx="2469094" cy="256054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449" y="3173075"/>
            <a:ext cx="1892397" cy="245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59712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1705" y="914400"/>
            <a:ext cx="8485655" cy="4790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800" dirty="0" smtClean="0"/>
          </a:p>
          <a:p>
            <a:pPr algn="ctr"/>
            <a:endParaRPr lang="en-GB" sz="2800" dirty="0"/>
          </a:p>
          <a:p>
            <a:pPr algn="ctr"/>
            <a:endParaRPr lang="en-GB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2800" dirty="0" smtClean="0">
              <a:solidFill>
                <a:srgbClr val="519195"/>
              </a:solidFill>
            </a:endParaRPr>
          </a:p>
          <a:p>
            <a:pPr algn="ctr"/>
            <a:r>
              <a:rPr lang="cy-GB" sz="2800" b="0" i="0" strike="noStrike" cap="none" spc="0" baseline="0" dirty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Sut mae’r rhan fwyaf ohonoch yn teithio i'r ysgol fel arfer?</a:t>
            </a:r>
          </a:p>
          <a:p>
            <a:pPr algn="ctr"/>
            <a:r>
              <a:rPr lang="cy-GB" sz="2800" b="0" i="0" strike="noStrike" cap="none" spc="0" baseline="0" dirty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Eich ysgol uwchradd newydd?</a:t>
            </a:r>
          </a:p>
          <a:p>
            <a:pPr algn="ctr"/>
            <a:endParaRPr lang="en-GB" sz="2800" dirty="0"/>
          </a:p>
          <a:p>
            <a:pPr algn="ctr"/>
            <a:endParaRPr lang="en-GB" sz="2800" dirty="0"/>
          </a:p>
          <a:p>
            <a:pPr algn="ctr"/>
            <a:endParaRPr lang="en-GB" sz="2800" dirty="0" smtClean="0"/>
          </a:p>
          <a:p>
            <a:pPr algn="ctr"/>
            <a:endParaRPr lang="en-GB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707" y="348541"/>
            <a:ext cx="2961733" cy="237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92361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/>
          <p:nvPr/>
        </p:nvSpPr>
        <p:spPr>
          <a:xfrm>
            <a:off x="2193154" y="2593749"/>
            <a:ext cx="87898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4400" b="0" i="0" strike="noStrike" cap="none" spc="0" baseline="0">
                <a:solidFill>
                  <a:srgbClr val="F4985C"/>
                </a:solidFill>
                <a:effectLst/>
                <a:latin typeface="Comic Sans MS"/>
                <a:ea typeface="Comic Sans MS"/>
                <a:cs typeface="Comic Sans MS"/>
              </a:rPr>
              <a:t>Pwy</a:t>
            </a:r>
            <a:r>
              <a:rPr lang="cy-GB" sz="4400" b="0" i="0" strike="noStrike" cap="none" spc="0" baseline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 sy’n elwa o deithio llesol?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3150648" y="2392864"/>
            <a:ext cx="7474172" cy="3235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156" y="511101"/>
            <a:ext cx="2961733" cy="237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44279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/>
          <p:nvPr/>
        </p:nvSpPr>
        <p:spPr>
          <a:xfrm>
            <a:off x="3150648" y="2539826"/>
            <a:ext cx="87340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4400" b="0" i="0" strike="noStrike" cap="none" spc="0" baseline="0" dirty="0" smtClean="0">
                <a:solidFill>
                  <a:srgbClr val="FFC000"/>
                </a:solidFill>
                <a:effectLst/>
                <a:latin typeface="Comic Sans MS"/>
                <a:ea typeface="Comic Sans MS"/>
                <a:cs typeface="Comic Sans MS"/>
              </a:rPr>
              <a:t>Pwy</a:t>
            </a:r>
            <a:r>
              <a:rPr lang="cy-GB" sz="4400" b="0" i="0" strike="noStrike" cap="none" spc="0" baseline="0" dirty="0" smtClean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 </a:t>
            </a:r>
            <a:r>
              <a:rPr lang="cy-GB" sz="4400" b="0" i="0" strike="noStrike" cap="none" spc="0" baseline="0" dirty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sy’n elwa o deithio llesol?</a:t>
            </a:r>
          </a:p>
        </p:txBody>
      </p:sp>
      <p:sp>
        <p:nvSpPr>
          <p:cNvPr id="12" name="Title 1"/>
          <p:cNvSpPr txBox="1"/>
          <p:nvPr/>
        </p:nvSpPr>
        <p:spPr>
          <a:xfrm>
            <a:off x="3150648" y="2392864"/>
            <a:ext cx="7474172" cy="3235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944" y="766808"/>
            <a:ext cx="3239770" cy="128316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444" y="547700"/>
            <a:ext cx="2274316" cy="191012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57"/>
          <a:stretch>
            <a:fillRect/>
          </a:stretch>
        </p:blipFill>
        <p:spPr>
          <a:xfrm>
            <a:off x="8578389" y="3815858"/>
            <a:ext cx="2143125" cy="195974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080" y="2574802"/>
            <a:ext cx="1762098" cy="138599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813" y="4417482"/>
            <a:ext cx="1887586" cy="115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60216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496047"/>
              </p:ext>
            </p:extLst>
          </p:nvPr>
        </p:nvGraphicFramePr>
        <p:xfrm>
          <a:off x="113463" y="274347"/>
          <a:ext cx="8413234" cy="5568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6617">
                  <a:extLst>
                    <a:ext uri="{9D8B030D-6E8A-4147-A177-3AD203B41FA5}">
                      <a16:colId xmlns:a16="http://schemas.microsoft.com/office/drawing/2014/main" val="4190433305"/>
                    </a:ext>
                  </a:extLst>
                </a:gridCol>
                <a:gridCol w="4206617">
                  <a:extLst>
                    <a:ext uri="{9D8B030D-6E8A-4147-A177-3AD203B41FA5}">
                      <a16:colId xmlns:a16="http://schemas.microsoft.com/office/drawing/2014/main" val="1299191045"/>
                    </a:ext>
                  </a:extLst>
                </a:gridCol>
              </a:tblGrid>
              <a:tr h="2784427">
                <a:tc>
                  <a:txBody>
                    <a:bodyPr/>
                    <a:lstStyle/>
                    <a:p>
                      <a:pPr algn="ctr"/>
                      <a:r>
                        <a:rPr lang="cy-GB" sz="2400" b="1" i="0" strike="noStrike" cap="none" spc="0" baseline="0">
                          <a:solidFill>
                            <a:srgbClr val="519195"/>
                          </a:solidFill>
                          <a:effectLst/>
                          <a:latin typeface="Comic Sans MS"/>
                          <a:ea typeface="Comic Sans MS"/>
                          <a:cs typeface="Comic Sans MS"/>
                        </a:rPr>
                        <a:t>Unigolion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2400" b="1" i="0" strike="noStrike" cap="none" spc="0" baseline="0">
                          <a:solidFill>
                            <a:srgbClr val="519195"/>
                          </a:solidFill>
                          <a:effectLst/>
                          <a:latin typeface="Comic Sans MS"/>
                          <a:ea typeface="Comic Sans MS"/>
                          <a:cs typeface="Comic Sans MS"/>
                        </a:rPr>
                        <a:t>Teuluoedd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374621"/>
                  </a:ext>
                </a:extLst>
              </a:tr>
              <a:tr h="2784427">
                <a:tc>
                  <a:txBody>
                    <a:bodyPr/>
                    <a:lstStyle/>
                    <a:p>
                      <a:pPr algn="ctr"/>
                      <a:r>
                        <a:rPr lang="cy-GB" sz="2400" b="1" i="0" strike="noStrike" cap="none" spc="0" baseline="0">
                          <a:solidFill>
                            <a:srgbClr val="519195"/>
                          </a:solidFill>
                          <a:effectLst/>
                          <a:latin typeface="Comic Sans MS"/>
                          <a:ea typeface="Comic Sans MS"/>
                          <a:cs typeface="Comic Sans MS"/>
                        </a:rPr>
                        <a:t>Cymunedau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2400" b="1" i="0" strike="noStrike" cap="none" spc="0" baseline="0">
                          <a:solidFill>
                            <a:srgbClr val="519195"/>
                          </a:solidFill>
                          <a:effectLst/>
                          <a:latin typeface="Comic Sans MS"/>
                          <a:ea typeface="Comic Sans MS"/>
                          <a:cs typeface="Comic Sans MS"/>
                        </a:rPr>
                        <a:t>Y Blaned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847004"/>
                  </a:ext>
                </a:extLst>
              </a:tr>
            </a:tbl>
          </a:graphicData>
        </a:graphic>
      </p:graphicFrame>
      <p:sp>
        <p:nvSpPr>
          <p:cNvPr id="5" name="Title 1"/>
          <p:cNvSpPr txBox="1"/>
          <p:nvPr/>
        </p:nvSpPr>
        <p:spPr>
          <a:xfrm>
            <a:off x="1392968" y="2834648"/>
            <a:ext cx="7474172" cy="3235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383" y="344879"/>
            <a:ext cx="1228020" cy="10313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869" y="3469597"/>
            <a:ext cx="1546313" cy="6124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57"/>
          <a:stretch>
            <a:fillRect/>
          </a:stretch>
        </p:blipFill>
        <p:spPr>
          <a:xfrm>
            <a:off x="7501066" y="3114210"/>
            <a:ext cx="777284" cy="7107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298" y="396495"/>
            <a:ext cx="1154824" cy="70636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091446" y="62139"/>
            <a:ext cx="26997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y-GB" sz="2000" b="0" i="0" strike="noStrike" cap="none" spc="0" baseline="0" dirty="0">
                <a:solidFill>
                  <a:srgbClr val="F4985C"/>
                </a:solidFill>
                <a:effectLst/>
                <a:latin typeface="Comic Sans MS"/>
                <a:ea typeface="Comic Sans MS"/>
                <a:cs typeface="Comic Sans MS"/>
              </a:rPr>
              <a:t>Allwch chi rhoi’r </a:t>
            </a:r>
            <a:endParaRPr lang="cy-GB" sz="2000" b="0" i="0" strike="noStrike" cap="none" spc="0" baseline="0" dirty="0" smtClean="0">
              <a:solidFill>
                <a:srgbClr val="F4985C"/>
              </a:solidFill>
              <a:effectLst/>
              <a:latin typeface="Comic Sans MS"/>
              <a:ea typeface="Comic Sans MS"/>
              <a:cs typeface="Comic Sans MS"/>
            </a:endParaRPr>
          </a:p>
          <a:p>
            <a:r>
              <a:rPr lang="cy-GB" sz="2000" b="0" i="0" strike="noStrike" cap="none" spc="0" baseline="0" dirty="0" smtClean="0">
                <a:solidFill>
                  <a:srgbClr val="F4985C"/>
                </a:solidFill>
                <a:effectLst/>
                <a:latin typeface="Comic Sans MS"/>
                <a:ea typeface="Comic Sans MS"/>
                <a:cs typeface="Comic Sans MS"/>
              </a:rPr>
              <a:t>buddion </a:t>
            </a:r>
            <a:r>
              <a:rPr lang="cy-GB" sz="2000" b="0" i="0" strike="noStrike" cap="none" spc="0" baseline="0" dirty="0">
                <a:solidFill>
                  <a:srgbClr val="F4985C"/>
                </a:solidFill>
                <a:effectLst/>
                <a:latin typeface="Comic Sans MS"/>
                <a:ea typeface="Comic Sans MS"/>
                <a:cs typeface="Comic Sans MS"/>
              </a:rPr>
              <a:t>mewn trefn?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241" y="749678"/>
            <a:ext cx="1118582" cy="11167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61"/>
          <a:stretch>
            <a:fillRect/>
          </a:stretch>
        </p:blipFill>
        <p:spPr>
          <a:xfrm>
            <a:off x="8725866" y="735486"/>
            <a:ext cx="1804047" cy="123326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950358" y="1942633"/>
            <a:ext cx="3409296" cy="665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 dirty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Llai o straen a phryder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 dirty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Mwy o amser i sgwrsio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 dirty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Llai o wrthdrawiadau traffig ar y ffyrdd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 dirty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Iechyd corfforol gwell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 dirty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Llai o lygredd aer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 dirty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Llai o dagfeydd traffig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 dirty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Gwella canolbwyntio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 dirty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Cynyddu faint sy’n cael ei wario mewn siopau lleol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 dirty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Llai o </a:t>
            </a:r>
            <a:r>
              <a:rPr lang="cy-GB" sz="1600" b="0" i="0" strike="noStrike" cap="none" spc="0" baseline="0" dirty="0" err="1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allgáu</a:t>
            </a:r>
            <a:r>
              <a:rPr lang="cy-GB" sz="1600" b="0" i="0" strike="noStrike" cap="none" spc="0" baseline="0" dirty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 cymdeithasol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 dirty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Llai o lygredd sŵn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 dirty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Cost economaidd is i’r GIG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 dirty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Llai o allyriadau carbon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 dirty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Llai o arian yn cael ei wario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 dirty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Perfformiad academaidd gwell gan blant yn yr ysgol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 dirty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Mwy o amser i sgwrsio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y-GB" sz="1600" b="0" i="0" strike="noStrike" cap="none" spc="0" baseline="0" dirty="0">
                <a:solidFill>
                  <a:srgbClr val="519195"/>
                </a:solidFill>
                <a:effectLst/>
                <a:latin typeface="Comic Sans MS"/>
                <a:ea typeface="Comic Sans MS"/>
                <a:cs typeface="Comic Sans MS"/>
              </a:rPr>
              <a:t>Perthnasoedd gwell</a:t>
            </a:r>
          </a:p>
          <a:p>
            <a:r>
              <a:rPr lang="en-GB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dirty="0"/>
              <a:t> </a:t>
            </a:r>
          </a:p>
          <a:p>
            <a:endParaRPr lang="en-GB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514794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Microsoft Windows NT 10.0"/>
  <p:tag name="AS_RELEASE_DATE" val="2017.10.31"/>
  <p:tag name="AS_TITLE" val="Aspose.Slides for Java"/>
  <p:tag name="AS_VERSION" val="17.10"/>
</p:tagLst>
</file>

<file path=ppt/theme/theme1.xml><?xml version="1.0" encoding="utf-8"?>
<a:theme xmlns:a="http://schemas.openxmlformats.org/drawingml/2006/main" name="council them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ouncil theme powerpoint" id="{6A1323C5-92BD-4FBE-887B-5B5C703556E3}" vid="{4712D29F-D59D-4253-9FC2-12DA793B5F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173</Words>
  <Application>Microsoft Office PowerPoint</Application>
  <PresentationFormat>Widescreen</PresentationFormat>
  <Paragraphs>53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council theme powerpoint</vt:lpstr>
      <vt:lpstr>Streetwise Gwers 1</vt:lpstr>
      <vt:lpstr>Beth yw teithio llesol?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Cardiff Council - Cyngor Dinas Caerdydd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Councillor Briefing 1st October 2019 Cardiff School Streets</dc:title>
  <dc:creator>Wade, Rhiannon</dc:creator>
  <cp:lastModifiedBy>Marshallsea, Naomi</cp:lastModifiedBy>
  <cp:revision>74</cp:revision>
  <cp:lastPrinted>2019-11-26T18:19:14Z</cp:lastPrinted>
  <dcterms:created xsi:type="dcterms:W3CDTF">2019-09-26T13:21:54Z</dcterms:created>
  <dcterms:modified xsi:type="dcterms:W3CDTF">2020-09-09T14:37:10Z</dcterms:modified>
</cp:coreProperties>
</file>