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359" r:id="rId3"/>
    <p:sldId id="379" r:id="rId4"/>
    <p:sldId id="380" r:id="rId5"/>
    <p:sldId id="382" r:id="rId6"/>
    <p:sldId id="383" r:id="rId7"/>
    <p:sldId id="381" r:id="rId8"/>
    <p:sldId id="360" r:id="rId9"/>
    <p:sldId id="361" r:id="rId10"/>
    <p:sldId id="362" r:id="rId11"/>
    <p:sldId id="363" r:id="rId12"/>
    <p:sldId id="364" r:id="rId13"/>
    <p:sldId id="365" r:id="rId14"/>
    <p:sldId id="366" r:id="rId15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85C"/>
    <a:srgbClr val="428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86279" autoAdjust="0"/>
  </p:normalViewPr>
  <p:slideViewPr>
    <p:cSldViewPr snapToGrid="0">
      <p:cViewPr varScale="1">
        <p:scale>
          <a:sx n="81" d="100"/>
          <a:sy n="81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27B2847-0798-44EB-B3DC-476FA4833860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D60BF04-EF49-45B8-99EC-181B47A4EE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6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9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65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94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2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2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3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9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9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9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8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2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6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5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8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3264E-7A06-434A-A1CE-E3538B853C3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702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2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rup.com/projects/greener-grangetown" TargetMode="Externa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87040" y="447040"/>
            <a:ext cx="6624320" cy="75215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Active Travel Lesson 12</a:t>
            </a:r>
            <a:endParaRPr lang="en-GB" dirty="0">
              <a:solidFill>
                <a:srgbClr val="42869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0400" y="1788219"/>
            <a:ext cx="10261600" cy="44935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428690"/>
                </a:solidFill>
                <a:latin typeface="Comic Sans MS" panose="030F0702030302020204" pitchFamily="66" charset="0"/>
              </a:rPr>
              <a:t>Learning </a:t>
            </a:r>
            <a:r>
              <a:rPr lang="en-GB" sz="2400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Objective: </a:t>
            </a:r>
            <a:endParaRPr lang="en-GB" sz="2400" b="1" dirty="0">
              <a:solidFill>
                <a:srgbClr val="42869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28690"/>
                </a:solidFill>
                <a:latin typeface="Comic Sans MS" panose="030F0702030302020204" pitchFamily="66" charset="0"/>
              </a:rPr>
              <a:t>To </a:t>
            </a:r>
            <a:r>
              <a:rPr lang="en-GB" sz="2400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be able to design an active street. </a:t>
            </a:r>
            <a:endParaRPr lang="en-GB" sz="2400" dirty="0">
              <a:solidFill>
                <a:srgbClr val="42869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>
                <a:solidFill>
                  <a:srgbClr val="F3985C"/>
                </a:solidFill>
                <a:latin typeface="Comic Sans MS" panose="030F0702030302020204" pitchFamily="66" charset="0"/>
              </a:rPr>
              <a:t>What Matters: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3985C"/>
                </a:solidFill>
                <a:latin typeface="Comic Sans MS" panose="030F0702030302020204" pitchFamily="66" charset="0"/>
              </a:rPr>
              <a:t>Developing physical health and well-being has lifelong benefits.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3985C"/>
                </a:solidFill>
                <a:latin typeface="Comic Sans MS" panose="030F0702030302020204" pitchFamily="66" charset="0"/>
              </a:rPr>
              <a:t>How we process and respond to our experiences affects our mental health and emotional well-being.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3985C"/>
                </a:solidFill>
                <a:latin typeface="Comic Sans MS" panose="030F0702030302020204" pitchFamily="66" charset="0"/>
              </a:rPr>
              <a:t>Our decision-making impacts on the quality of our lives and the lives of others.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3985C"/>
                </a:solidFill>
                <a:latin typeface="Comic Sans MS" panose="030F0702030302020204" pitchFamily="66" charset="0"/>
              </a:rPr>
              <a:t>How we engage with different social influences shapes who we are and our health and well-being.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3985C"/>
                </a:solidFill>
                <a:latin typeface="Comic Sans MS" panose="030F0702030302020204" pitchFamily="66" charset="0"/>
              </a:rPr>
              <a:t>Healthy relationships are fundamental to our sense of belonging and well-being. </a:t>
            </a:r>
          </a:p>
          <a:p>
            <a:r>
              <a:rPr lang="en-GB" dirty="0"/>
              <a:t> 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0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7668" y="462554"/>
            <a:ext cx="10086898" cy="43024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0399" y="115054"/>
            <a:ext cx="1596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After</a:t>
            </a:r>
            <a:endParaRPr lang="en-GB" sz="4000" dirty="0">
              <a:solidFill>
                <a:srgbClr val="4286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37" y="4277734"/>
            <a:ext cx="2784258" cy="223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3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87" y="585898"/>
            <a:ext cx="9357414" cy="45304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822" y="206845"/>
            <a:ext cx="1859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Before</a:t>
            </a:r>
            <a:endParaRPr lang="en-GB" sz="4000" dirty="0">
              <a:solidFill>
                <a:srgbClr val="4286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37" y="4277734"/>
            <a:ext cx="2784258" cy="223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3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311" y="189208"/>
            <a:ext cx="9936841" cy="48618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399" y="115054"/>
            <a:ext cx="1596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After</a:t>
            </a:r>
            <a:endParaRPr lang="en-GB" sz="4000" dirty="0">
              <a:solidFill>
                <a:srgbClr val="4286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37" y="4277734"/>
            <a:ext cx="2784258" cy="223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035" y="722060"/>
            <a:ext cx="9890005" cy="44969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822" y="206845"/>
            <a:ext cx="1859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Before</a:t>
            </a:r>
            <a:endParaRPr lang="en-GB" sz="4000" dirty="0">
              <a:solidFill>
                <a:srgbClr val="4286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37" y="4277734"/>
            <a:ext cx="2784258" cy="223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5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204" y="698938"/>
            <a:ext cx="10043349" cy="44013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399" y="115054"/>
            <a:ext cx="1596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After</a:t>
            </a:r>
            <a:endParaRPr lang="en-GB" sz="4000" dirty="0">
              <a:solidFill>
                <a:srgbClr val="4286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37" y="4277734"/>
            <a:ext cx="2784258" cy="223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0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429" y="1205173"/>
            <a:ext cx="80329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Let’s recap the 5 categories for an Active Street.</a:t>
            </a:r>
            <a:endParaRPr lang="en-GB" sz="3200" dirty="0">
              <a:solidFill>
                <a:srgbClr val="42869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331" y="318061"/>
            <a:ext cx="2553830" cy="20457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178" y="3735979"/>
            <a:ext cx="9025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Think about what you included in your key.</a:t>
            </a:r>
            <a:endParaRPr lang="en-GB" sz="3200" dirty="0">
              <a:solidFill>
                <a:srgbClr val="4286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489" y="3471819"/>
            <a:ext cx="2201604" cy="312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7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0769"/>
            <a:ext cx="606551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3200" b="1" u="sng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Easy roads to cross</a:t>
            </a:r>
          </a:p>
          <a:p>
            <a:r>
              <a:rPr lang="en-GB" sz="2400" dirty="0">
                <a:solidFill>
                  <a:srgbClr val="428690"/>
                </a:solidFill>
                <a:latin typeface="Comic Sans MS" panose="030F0702030302020204" pitchFamily="66" charset="0"/>
              </a:rPr>
              <a:t>To give a space to walk, cycle and scoot helping us get to places safely.</a:t>
            </a:r>
          </a:p>
          <a:p>
            <a:endParaRPr lang="en-GB" sz="3200" b="1" u="sng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3449" y="3677910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Road </a:t>
            </a:r>
            <a:r>
              <a:rPr lang="en-GB" b="1" dirty="0" err="1">
                <a:solidFill>
                  <a:srgbClr val="428690"/>
                </a:solidFill>
                <a:latin typeface="Comic Sans MS" panose="030F0702030302020204" pitchFamily="66" charset="0"/>
              </a:rPr>
              <a:t>narrowings</a:t>
            </a:r>
            <a:endParaRPr lang="en-GB" dirty="0">
              <a:solidFill>
                <a:srgbClr val="4286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253" y="3876760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R</a:t>
            </a:r>
            <a:r>
              <a:rPr lang="en-GB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aised </a:t>
            </a:r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crossings</a:t>
            </a:r>
            <a:endParaRPr lang="en-GB" dirty="0">
              <a:solidFill>
                <a:srgbClr val="4286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9284" y="3620996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D</a:t>
            </a:r>
            <a:r>
              <a:rPr lang="en-GB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iagonal </a:t>
            </a:r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crossings</a:t>
            </a:r>
            <a:endParaRPr lang="en-GB" dirty="0">
              <a:solidFill>
                <a:srgbClr val="4286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56670" y="191255"/>
            <a:ext cx="2356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C</a:t>
            </a:r>
            <a:r>
              <a:rPr lang="en-GB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olourful </a:t>
            </a:r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crossings </a:t>
            </a:r>
            <a:endParaRPr lang="en-GB" dirty="0">
              <a:solidFill>
                <a:srgbClr val="42869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5150" y="122241"/>
            <a:ext cx="3271520" cy="2115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3571" y="1536119"/>
            <a:ext cx="4113310" cy="1967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973" y="1433744"/>
            <a:ext cx="3670656" cy="17545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52938" y="2722300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Z</a:t>
            </a:r>
            <a:r>
              <a:rPr lang="en-GB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ebra </a:t>
            </a:r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crossings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0219" y="3462139"/>
            <a:ext cx="2806700" cy="1901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43" b="-42609"/>
          <a:stretch/>
        </p:blipFill>
        <p:spPr>
          <a:xfrm>
            <a:off x="4927195" y="4105938"/>
            <a:ext cx="3779110" cy="2833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1346" y="3620996"/>
            <a:ext cx="1813601" cy="297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3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155" y="140769"/>
            <a:ext cx="80979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2. Places to stop and rest</a:t>
            </a:r>
          </a:p>
          <a:p>
            <a:r>
              <a:rPr lang="en-GB" sz="2400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To give space outdoors for people to </a:t>
            </a:r>
            <a:r>
              <a:rPr lang="en-GB" sz="2400" dirty="0">
                <a:solidFill>
                  <a:srgbClr val="428690"/>
                </a:solidFill>
                <a:latin typeface="Comic Sans MS" panose="030F0702030302020204" pitchFamily="66" charset="0"/>
              </a:rPr>
              <a:t>talk to one </a:t>
            </a:r>
            <a:r>
              <a:rPr lang="en-GB" sz="2400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another and give </a:t>
            </a:r>
            <a:r>
              <a:rPr lang="en-GB" sz="2400" dirty="0">
                <a:solidFill>
                  <a:srgbClr val="428690"/>
                </a:solidFill>
                <a:latin typeface="Comic Sans MS" panose="030F0702030302020204" pitchFamily="66" charset="0"/>
              </a:rPr>
              <a:t>space to </a:t>
            </a:r>
            <a:r>
              <a:rPr lang="en-GB" sz="2400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sit, rest </a:t>
            </a:r>
            <a:r>
              <a:rPr lang="en-GB" sz="2400" dirty="0">
                <a:solidFill>
                  <a:srgbClr val="428690"/>
                </a:solidFill>
                <a:latin typeface="Comic Sans MS" panose="030F0702030302020204" pitchFamily="66" charset="0"/>
              </a:rPr>
              <a:t>and help us </a:t>
            </a:r>
            <a:r>
              <a:rPr lang="en-GB" sz="2400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relax.</a:t>
            </a:r>
            <a:endParaRPr lang="en-GB" b="1" dirty="0">
              <a:solidFill>
                <a:srgbClr val="428690"/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7918" y="3838124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Grassy areas</a:t>
            </a:r>
            <a:endParaRPr lang="en-GB" dirty="0">
              <a:solidFill>
                <a:srgbClr val="4286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56670" y="191255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B</a:t>
            </a:r>
            <a:r>
              <a:rPr lang="en-GB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enches</a:t>
            </a:r>
            <a:endParaRPr lang="en-GB" dirty="0">
              <a:solidFill>
                <a:srgbClr val="4286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46786" y="3444570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Areas to relax</a:t>
            </a:r>
            <a:endParaRPr lang="en-GB" b="1" dirty="0">
              <a:solidFill>
                <a:srgbClr val="42869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260" y="583436"/>
            <a:ext cx="2902324" cy="1973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06" y="1762910"/>
            <a:ext cx="2467716" cy="3326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r="25700"/>
          <a:stretch/>
        </p:blipFill>
        <p:spPr>
          <a:xfrm>
            <a:off x="182779" y="1910080"/>
            <a:ext cx="2955317" cy="28330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53301" y="2037631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rgbClr val="428690"/>
                </a:solidFill>
                <a:latin typeface="Comic Sans MS" panose="030F0702030302020204" pitchFamily="66" charset="0"/>
              </a:rPr>
              <a:t>Parklets</a:t>
            </a:r>
            <a:endParaRPr lang="en-GB" dirty="0">
              <a:solidFill>
                <a:srgbClr val="42869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29" y="4207456"/>
            <a:ext cx="2717744" cy="1853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7"/>
          <a:stretch/>
        </p:blipFill>
        <p:spPr>
          <a:xfrm>
            <a:off x="8679319" y="3859246"/>
            <a:ext cx="3308476" cy="23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1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155" y="140769"/>
            <a:ext cx="660352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3. Makes active travel easier</a:t>
            </a:r>
          </a:p>
          <a:p>
            <a:r>
              <a:rPr lang="en-GB" sz="2400" dirty="0">
                <a:solidFill>
                  <a:srgbClr val="428690"/>
                </a:solidFill>
                <a:latin typeface="Comic Sans MS" panose="030F0702030302020204" pitchFamily="66" charset="0"/>
              </a:rPr>
              <a:t>To give a space to walk, cycle and scoot helping us get to places safely.</a:t>
            </a:r>
          </a:p>
          <a:p>
            <a:endParaRPr lang="en-GB" sz="3200" b="1" u="sng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0022" y="3349154"/>
            <a:ext cx="2814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C</a:t>
            </a:r>
            <a:r>
              <a:rPr lang="en-GB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losing </a:t>
            </a:r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streets to cars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380" y="267865"/>
            <a:ext cx="4400120" cy="29288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9349" y="2510649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Wide pavements</a:t>
            </a:r>
            <a:endParaRPr lang="en-GB" dirty="0">
              <a:solidFill>
                <a:srgbClr val="4286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942" y="3969471"/>
            <a:ext cx="3942080" cy="21250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61043" y="3533820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C</a:t>
            </a:r>
            <a:r>
              <a:rPr lang="en-GB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ycle </a:t>
            </a:r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lanes</a:t>
            </a:r>
            <a:endParaRPr lang="en-GB" dirty="0">
              <a:solidFill>
                <a:srgbClr val="4286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341" y="3693123"/>
            <a:ext cx="3585052" cy="2677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48" y="1748461"/>
            <a:ext cx="2876262" cy="19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6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5" y="71967"/>
            <a:ext cx="74748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428690"/>
                </a:solidFill>
                <a:latin typeface="Comic Sans MS" panose="030F0702030302020204" pitchFamily="66" charset="0"/>
              </a:rPr>
              <a:t>4</a:t>
            </a:r>
            <a:r>
              <a:rPr lang="en-GB" sz="3200" b="1" u="sng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. </a:t>
            </a:r>
            <a:r>
              <a:rPr lang="en-GB" sz="3200" b="1" u="sng" dirty="0">
                <a:solidFill>
                  <a:srgbClr val="428690"/>
                </a:solidFill>
                <a:latin typeface="Comic Sans MS" panose="030F0702030302020204" pitchFamily="66" charset="0"/>
              </a:rPr>
              <a:t>Things to see and </a:t>
            </a:r>
            <a:r>
              <a:rPr lang="en-GB" sz="3200" b="1" u="sng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do</a:t>
            </a:r>
          </a:p>
          <a:p>
            <a:r>
              <a:rPr lang="en-GB" sz="2400" dirty="0">
                <a:solidFill>
                  <a:srgbClr val="428690"/>
                </a:solidFill>
                <a:latin typeface="Comic Sans MS" panose="030F0702030302020204" pitchFamily="66" charset="0"/>
              </a:rPr>
              <a:t>To give a space to play and exercise to help keep us fit, active and </a:t>
            </a:r>
            <a:r>
              <a:rPr lang="en-GB" sz="2400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healthy, as well as supporting good mental health.</a:t>
            </a:r>
            <a:endParaRPr lang="en-GB" sz="2400" dirty="0">
              <a:solidFill>
                <a:srgbClr val="428690"/>
              </a:solidFill>
              <a:latin typeface="Comic Sans MS" panose="030F0702030302020204" pitchFamily="66" charset="0"/>
            </a:endParaRPr>
          </a:p>
          <a:p>
            <a:endParaRPr lang="en-GB" b="1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0395" y="2008512"/>
            <a:ext cx="2398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S</a:t>
            </a:r>
            <a:r>
              <a:rPr lang="en-GB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treet </a:t>
            </a:r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art on </a:t>
            </a:r>
            <a:r>
              <a:rPr lang="en-GB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walls</a:t>
            </a:r>
          </a:p>
          <a:p>
            <a:pPr algn="ctr"/>
            <a:r>
              <a:rPr lang="en-GB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and floors </a:t>
            </a:r>
            <a:endParaRPr lang="en-GB" b="1" dirty="0">
              <a:solidFill>
                <a:srgbClr val="42869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51032" y="140769"/>
            <a:ext cx="3424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Bird watching and bug hotels</a:t>
            </a:r>
            <a:endParaRPr lang="en-GB" dirty="0">
              <a:solidFill>
                <a:srgbClr val="4286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2"/>
          <a:stretch/>
        </p:blipFill>
        <p:spPr>
          <a:xfrm>
            <a:off x="10088706" y="625292"/>
            <a:ext cx="1986661" cy="2498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9858" y="778094"/>
            <a:ext cx="1442720" cy="14427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42551" y="4969574"/>
            <a:ext cx="2483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F</a:t>
            </a:r>
            <a:r>
              <a:rPr lang="en-GB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ruit </a:t>
            </a:r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and </a:t>
            </a:r>
            <a:r>
              <a:rPr lang="en-GB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vegetables</a:t>
            </a:r>
          </a:p>
          <a:p>
            <a:pPr algn="ctr"/>
            <a:r>
              <a:rPr lang="en-GB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growing</a:t>
            </a:r>
            <a:endParaRPr lang="en-GB" dirty="0">
              <a:solidFill>
                <a:srgbClr val="4286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0056" y="3562199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Street </a:t>
            </a:r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play</a:t>
            </a:r>
            <a:endParaRPr lang="en-GB" dirty="0">
              <a:solidFill>
                <a:srgbClr val="42869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207" y="3931531"/>
            <a:ext cx="3566160" cy="23812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45280" y="3562199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Exercise </a:t>
            </a:r>
            <a:r>
              <a:rPr lang="en-GB" b="1" dirty="0">
                <a:solidFill>
                  <a:srgbClr val="428690"/>
                </a:solidFill>
                <a:latin typeface="Comic Sans MS" panose="030F0702030302020204" pitchFamily="66" charset="0"/>
              </a:rPr>
              <a:t>equipment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17" t="6214" r="20688"/>
          <a:stretch/>
        </p:blipFill>
        <p:spPr>
          <a:xfrm>
            <a:off x="6658386" y="1422739"/>
            <a:ext cx="2307731" cy="23567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0490" y="1503680"/>
            <a:ext cx="1737896" cy="20561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200" y="3027680"/>
            <a:ext cx="3123273" cy="19437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661" y="3931531"/>
            <a:ext cx="3160268" cy="22001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6942" y="1893007"/>
            <a:ext cx="1031768" cy="9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155" y="140769"/>
            <a:ext cx="760008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428690"/>
                </a:solidFill>
                <a:latin typeface="Comic Sans MS" panose="030F0702030302020204" pitchFamily="66" charset="0"/>
              </a:rPr>
              <a:t>5</a:t>
            </a:r>
            <a:r>
              <a:rPr lang="en-GB" sz="3200" b="1" u="sng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.</a:t>
            </a:r>
            <a:r>
              <a:rPr lang="en-GB" sz="3200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u="sng" dirty="0">
                <a:solidFill>
                  <a:srgbClr val="428690"/>
                </a:solidFill>
                <a:latin typeface="Comic Sans MS" panose="030F0702030302020204" pitchFamily="66" charset="0"/>
              </a:rPr>
              <a:t>Greenery and </a:t>
            </a:r>
            <a:r>
              <a:rPr lang="en-GB" sz="3200" b="1" u="sng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planting</a:t>
            </a:r>
          </a:p>
          <a:p>
            <a:r>
              <a:rPr lang="en-GB" sz="2400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To give </a:t>
            </a:r>
            <a:r>
              <a:rPr lang="en-GB" sz="2400" dirty="0">
                <a:solidFill>
                  <a:srgbClr val="428690"/>
                </a:solidFill>
                <a:latin typeface="Comic Sans MS" panose="030F0702030302020204" pitchFamily="66" charset="0"/>
              </a:rPr>
              <a:t>a space for trees and plants to </a:t>
            </a:r>
            <a:r>
              <a:rPr lang="en-GB" sz="2400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grow, </a:t>
            </a:r>
            <a:r>
              <a:rPr lang="en-GB" sz="2400" dirty="0">
                <a:solidFill>
                  <a:srgbClr val="428690"/>
                </a:solidFill>
                <a:latin typeface="Comic Sans MS" panose="030F0702030302020204" pitchFamily="66" charset="0"/>
              </a:rPr>
              <a:t>helping to clean the </a:t>
            </a:r>
            <a:r>
              <a:rPr lang="en-GB" sz="2400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air, </a:t>
            </a:r>
            <a:r>
              <a:rPr lang="en-GB" sz="2400" dirty="0">
                <a:solidFill>
                  <a:srgbClr val="428690"/>
                </a:solidFill>
                <a:latin typeface="Comic Sans MS" panose="030F0702030302020204" pitchFamily="66" charset="0"/>
              </a:rPr>
              <a:t>drain </a:t>
            </a:r>
            <a:r>
              <a:rPr lang="en-GB" sz="2400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water and give a </a:t>
            </a:r>
            <a:r>
              <a:rPr lang="en-GB" sz="2400" dirty="0">
                <a:solidFill>
                  <a:srgbClr val="428690"/>
                </a:solidFill>
                <a:latin typeface="Comic Sans MS" panose="030F0702030302020204" pitchFamily="66" charset="0"/>
              </a:rPr>
              <a:t>habitat for local </a:t>
            </a:r>
            <a:r>
              <a:rPr lang="en-GB" sz="2400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wildlife. </a:t>
            </a:r>
            <a:endParaRPr lang="en-GB" sz="2400" b="1" u="sng" dirty="0">
              <a:solidFill>
                <a:srgbClr val="428690"/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927" y="3697560"/>
            <a:ext cx="3572546" cy="2376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08" y="2193034"/>
            <a:ext cx="3413760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818" y="114085"/>
            <a:ext cx="3377756" cy="2533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080" y="2763834"/>
            <a:ext cx="1719293" cy="2309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802" y="5190023"/>
            <a:ext cx="1828800" cy="1368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599" y="1476169"/>
            <a:ext cx="3894642" cy="19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2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0169" y="261034"/>
            <a:ext cx="8489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Let’s look at some streets that have been redesigned: </a:t>
            </a:r>
            <a:endParaRPr lang="en-GB" sz="2400" b="1" dirty="0">
              <a:solidFill>
                <a:srgbClr val="42869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558" y="261034"/>
            <a:ext cx="1966836" cy="5251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657" y="3468441"/>
            <a:ext cx="62632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Discuss with a partner: </a:t>
            </a:r>
          </a:p>
          <a:p>
            <a:r>
              <a:rPr lang="en-GB" sz="2400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what changes have been made?</a:t>
            </a:r>
          </a:p>
          <a:p>
            <a:r>
              <a:rPr lang="en-GB" sz="2400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what category those changes are from? </a:t>
            </a:r>
            <a:endParaRPr lang="en-GB" sz="2400" b="1" dirty="0">
              <a:solidFill>
                <a:srgbClr val="42869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91" y="869511"/>
            <a:ext cx="92390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428690"/>
                </a:solidFill>
                <a:latin typeface="Comic Sans MS" panose="030F0702030302020204" pitchFamily="66" charset="0"/>
              </a:rPr>
              <a:t>The photos on the next pages, </a:t>
            </a:r>
            <a:r>
              <a:rPr lang="en-GB" sz="2800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are </a:t>
            </a:r>
            <a:r>
              <a:rPr lang="en-GB" sz="2800" b="1" dirty="0">
                <a:solidFill>
                  <a:srgbClr val="428690"/>
                </a:solidFill>
                <a:latin typeface="Comic Sans MS" panose="030F0702030302020204" pitchFamily="66" charset="0"/>
              </a:rPr>
              <a:t>from a project called ‘Greener </a:t>
            </a:r>
            <a:r>
              <a:rPr lang="en-GB" sz="2800" b="1" dirty="0" err="1">
                <a:solidFill>
                  <a:srgbClr val="428690"/>
                </a:solidFill>
                <a:latin typeface="Comic Sans MS" panose="030F0702030302020204" pitchFamily="66" charset="0"/>
              </a:rPr>
              <a:t>Grangetown</a:t>
            </a:r>
            <a:r>
              <a:rPr lang="en-GB" sz="2800" b="1" dirty="0">
                <a:solidFill>
                  <a:srgbClr val="428690"/>
                </a:solidFill>
                <a:latin typeface="Comic Sans MS" panose="030F0702030302020204" pitchFamily="66" charset="0"/>
              </a:rPr>
              <a:t>’. </a:t>
            </a:r>
          </a:p>
          <a:p>
            <a:r>
              <a:rPr lang="en-GB" sz="2800" b="1" dirty="0">
                <a:solidFill>
                  <a:srgbClr val="428690"/>
                </a:solidFill>
                <a:latin typeface="Comic Sans MS" panose="030F0702030302020204" pitchFamily="66" charset="0"/>
              </a:rPr>
              <a:t>They show what a street looked like before the </a:t>
            </a:r>
            <a:r>
              <a:rPr lang="en-GB" sz="2800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change, and </a:t>
            </a:r>
            <a:r>
              <a:rPr lang="en-GB" sz="2800" b="1" dirty="0">
                <a:solidFill>
                  <a:srgbClr val="428690"/>
                </a:solidFill>
                <a:latin typeface="Comic Sans MS" panose="030F0702030302020204" pitchFamily="66" charset="0"/>
              </a:rPr>
              <a:t>after.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61" y="2953431"/>
            <a:ext cx="2784258" cy="22303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t="20269" r="15337" b="21134"/>
          <a:stretch/>
        </p:blipFill>
        <p:spPr>
          <a:xfrm>
            <a:off x="10614470" y="130696"/>
            <a:ext cx="1381760" cy="6197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10039" y="56915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https://www.arup.com/projects/greener-grangetown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9033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575" y="930484"/>
            <a:ext cx="9400705" cy="41717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822" y="206845"/>
            <a:ext cx="1859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428690"/>
                </a:solidFill>
                <a:latin typeface="Comic Sans MS" panose="030F0702030302020204" pitchFamily="66" charset="0"/>
              </a:rPr>
              <a:t>Before</a:t>
            </a:r>
            <a:endParaRPr lang="en-GB" sz="4000" dirty="0">
              <a:solidFill>
                <a:srgbClr val="42869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37" y="4277734"/>
            <a:ext cx="2784258" cy="2230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t="20269" r="15337" b="21134"/>
          <a:stretch/>
        </p:blipFill>
        <p:spPr>
          <a:xfrm>
            <a:off x="1856575" y="4482450"/>
            <a:ext cx="1211745" cy="5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50722"/>
      </p:ext>
    </p:extLst>
  </p:cSld>
  <p:clrMapOvr>
    <a:masterClrMapping/>
  </p:clrMapOvr>
</p:sld>
</file>

<file path=ppt/theme/theme1.xml><?xml version="1.0" encoding="utf-8"?>
<a:theme xmlns:a="http://schemas.openxmlformats.org/drawingml/2006/main" name="council them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uncil theme powerpoint" id="{6A1323C5-92BD-4FBE-887B-5B5C703556E3}" vid="{4712D29F-D59D-4253-9FC2-12DA793B5F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3753</TotalTime>
  <Words>364</Words>
  <Application>Microsoft Office PowerPoint</Application>
  <PresentationFormat>Widescreen</PresentationFormat>
  <Paragraphs>61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council theme powerpoint</vt:lpstr>
      <vt:lpstr>Active Travel Lesson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Cardiff Council - Cyngor Dinas Caerdydd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Councillor Briefing 1st October 2019 Cardiff School Streets</dc:title>
  <dc:creator>Wade, Rhiannon</dc:creator>
  <cp:lastModifiedBy>Lovett, Alice</cp:lastModifiedBy>
  <cp:revision>213</cp:revision>
  <cp:lastPrinted>2019-11-26T18:19:14Z</cp:lastPrinted>
  <dcterms:created xsi:type="dcterms:W3CDTF">2019-09-26T13:21:54Z</dcterms:created>
  <dcterms:modified xsi:type="dcterms:W3CDTF">2020-09-15T10:57:31Z</dcterms:modified>
</cp:coreProperties>
</file>