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82" r:id="rId3"/>
    <p:sldId id="288" r:id="rId4"/>
    <p:sldId id="260" r:id="rId5"/>
    <p:sldId id="289" r:id="rId6"/>
    <p:sldId id="287" r:id="rId7"/>
    <p:sldId id="290" r:id="rId8"/>
  </p:sldIdLst>
  <p:sldSz cx="12192000" cy="6858000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5C"/>
    <a:srgbClr val="47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3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836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0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4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0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6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3.jp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310640" y="350203"/>
            <a:ext cx="9144000" cy="2387600"/>
          </a:xfrm>
        </p:spPr>
        <p:txBody>
          <a:bodyPr/>
          <a:lstStyle/>
          <a:p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Active Travel Lesson 2</a:t>
            </a:r>
            <a:endParaRPr lang="en-GB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34160" y="1355725"/>
            <a:ext cx="10261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478D95"/>
                </a:solidFill>
                <a:latin typeface="Comic Sans MS" panose="030F0702030302020204" pitchFamily="66" charset="0"/>
              </a:rPr>
              <a:t>Learning </a:t>
            </a:r>
            <a:r>
              <a:rPr lang="en-GB" sz="2400" b="1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Objectives: </a:t>
            </a:r>
            <a:endParaRPr lang="en-GB" sz="2400" b="1" dirty="0">
              <a:solidFill>
                <a:srgbClr val="478D95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78D95"/>
                </a:solidFill>
                <a:latin typeface="Comic Sans MS" panose="030F0702030302020204" pitchFamily="66" charset="0"/>
              </a:rPr>
              <a:t>To understand what active travel is</a:t>
            </a:r>
            <a:r>
              <a:rPr lang="en-GB" sz="24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78D95"/>
                </a:solidFill>
                <a:latin typeface="Comic Sans MS" panose="030F0702030302020204" pitchFamily="66" charset="0"/>
              </a:rPr>
              <a:t>To understand the benefits of active travel.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78D95"/>
                </a:solidFill>
                <a:latin typeface="Comic Sans MS" panose="030F0702030302020204" pitchFamily="66" charset="0"/>
              </a:rPr>
              <a:t>To understand the importance of active travel to </a:t>
            </a:r>
            <a:r>
              <a:rPr lang="en-GB" sz="24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individuals </a:t>
            </a:r>
            <a:r>
              <a:rPr lang="en-GB" sz="2400" dirty="0">
                <a:solidFill>
                  <a:srgbClr val="478D95"/>
                </a:solidFill>
                <a:latin typeface="Comic Sans MS" panose="030F0702030302020204" pitchFamily="66" charset="0"/>
              </a:rPr>
              <a:t>and families, schools, communities and the planet.</a:t>
            </a:r>
          </a:p>
          <a:p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F3985C"/>
                </a:solidFill>
                <a:latin typeface="Comic Sans MS" panose="030F0702030302020204" pitchFamily="66" charset="0"/>
              </a:rPr>
              <a:t>What Matters: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Developing </a:t>
            </a:r>
            <a:r>
              <a:rPr lang="en-GB" sz="2400" dirty="0">
                <a:solidFill>
                  <a:srgbClr val="F3985C"/>
                </a:solidFill>
                <a:latin typeface="Comic Sans MS" panose="030F0702030302020204" pitchFamily="66" charset="0"/>
              </a:rPr>
              <a:t>physical health and well-being has lifelong benefits. </a:t>
            </a:r>
            <a:endParaRPr lang="en-GB" sz="2400" dirty="0" smtClean="0">
              <a:solidFill>
                <a:srgbClr val="F3985C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Our </a:t>
            </a:r>
            <a:r>
              <a:rPr lang="en-GB" sz="2400" dirty="0">
                <a:solidFill>
                  <a:srgbClr val="F3985C"/>
                </a:solidFill>
                <a:latin typeface="Comic Sans MS" panose="030F0702030302020204" pitchFamily="66" charset="0"/>
              </a:rPr>
              <a:t>decision making impacts on the quality of our lives and others.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4080" y="1102043"/>
            <a:ext cx="9144000" cy="2342198"/>
          </a:xfrm>
        </p:spPr>
        <p:txBody>
          <a:bodyPr/>
          <a:lstStyle/>
          <a:p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Why is Active Travel important?</a:t>
            </a:r>
            <a:b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</a:br>
            <a:r>
              <a:rPr lang="en-GB" dirty="0">
                <a:solidFill>
                  <a:srgbClr val="478D95"/>
                </a:solidFill>
                <a:latin typeface="Comic Sans MS" panose="030F0702030302020204" pitchFamily="66" charset="0"/>
              </a:rPr>
              <a:t/>
            </a:r>
            <a:br>
              <a:rPr lang="en-GB" dirty="0">
                <a:solidFill>
                  <a:srgbClr val="478D95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What are the benefits?</a:t>
            </a:r>
            <a:endParaRPr lang="en-GB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467" y="2882742"/>
            <a:ext cx="3606985" cy="288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734560" y="2255133"/>
            <a:ext cx="3200400" cy="1778000"/>
          </a:xfrm>
          <a:prstGeom prst="ellipse">
            <a:avLst/>
          </a:prstGeom>
          <a:noFill/>
          <a:ln w="28575">
            <a:solidFill>
              <a:srgbClr val="F3985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104736" y="2762529"/>
            <a:ext cx="2570480" cy="1280114"/>
          </a:xfrm>
        </p:spPr>
        <p:txBody>
          <a:bodyPr/>
          <a:lstStyle/>
          <a:p>
            <a:r>
              <a:rPr lang="en-GB" dirty="0">
                <a:solidFill>
                  <a:srgbClr val="478D95"/>
                </a:solidFill>
                <a:latin typeface="Comic Sans MS" panose="030F0702030302020204" pitchFamily="66" charset="0"/>
              </a:rPr>
              <a:t>B</a:t>
            </a:r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enefits</a:t>
            </a:r>
            <a:endParaRPr lang="en-GB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>
            <a:stCxn id="2" idx="7"/>
          </p:cNvCxnSpPr>
          <p:nvPr/>
        </p:nvCxnSpPr>
        <p:spPr>
          <a:xfrm flipV="1">
            <a:off x="7466272" y="1513840"/>
            <a:ext cx="1251008" cy="1001675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7604760" y="3680685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3814416" y="1368062"/>
            <a:ext cx="1290320" cy="1239519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952240" y="3660258"/>
            <a:ext cx="1097280" cy="1280372"/>
          </a:xfrm>
          <a:prstGeom prst="line">
            <a:avLst/>
          </a:prstGeom>
          <a:ln>
            <a:solidFill>
              <a:srgbClr val="F3985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07" y="237353"/>
            <a:ext cx="2218725" cy="177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9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15" y="1214112"/>
            <a:ext cx="1695450" cy="180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32" y="557896"/>
            <a:ext cx="2367788" cy="1241928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66781" y="557896"/>
            <a:ext cx="2392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collisions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357" y="461637"/>
            <a:ext cx="1283369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7" b="29587"/>
          <a:stretch/>
        </p:blipFill>
        <p:spPr>
          <a:xfrm>
            <a:off x="3736905" y="3844979"/>
            <a:ext cx="2787789" cy="1173806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7663664" y="1218339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Improved health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40099" y="4981539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carbon emissions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70" y="3552290"/>
            <a:ext cx="1909757" cy="1901699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8106285" y="3918296"/>
            <a:ext cx="11731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478D95"/>
                </a:solidFill>
                <a:latin typeface="Comic Sans MS" panose="030F0702030302020204" pitchFamily="66" charset="0"/>
              </a:rPr>
              <a:t>C</a:t>
            </a:r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heaper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030" y="1170347"/>
            <a:ext cx="2998153" cy="1689100"/>
          </a:xfrm>
          <a:prstGeom prst="rect">
            <a:avLst/>
          </a:prstGeom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2983242" y="2799010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congestion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2" y="2792390"/>
            <a:ext cx="1536105" cy="1516555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108247" y="4316528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Improves concentration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489" y="3791573"/>
            <a:ext cx="1865376" cy="1865376"/>
          </a:xfrm>
          <a:prstGeom prst="rect">
            <a:avLst/>
          </a:prstGeom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9485791" y="5695533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Improves relationships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184726" y="3094799"/>
            <a:ext cx="4043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Reduces stress and anxiety</a:t>
            </a:r>
            <a:endParaRPr lang="en-GB" sz="2000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559588" y="2574802"/>
            <a:ext cx="64683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Who</a:t>
            </a:r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 does active travel benefit?</a:t>
            </a:r>
            <a:endParaRPr lang="en-GB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12" y="664589"/>
            <a:ext cx="3239770" cy="12831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444" y="547700"/>
            <a:ext cx="2274316" cy="1910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/>
        </p:blipFill>
        <p:spPr>
          <a:xfrm>
            <a:off x="9299749" y="3947388"/>
            <a:ext cx="2143125" cy="1959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80" y="2574802"/>
            <a:ext cx="1762098" cy="13859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13" y="4417482"/>
            <a:ext cx="1887586" cy="11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14306"/>
              </p:ext>
            </p:extLst>
          </p:nvPr>
        </p:nvGraphicFramePr>
        <p:xfrm>
          <a:off x="149356" y="832706"/>
          <a:ext cx="8413234" cy="556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17">
                  <a:extLst>
                    <a:ext uri="{9D8B030D-6E8A-4147-A177-3AD203B41FA5}">
                      <a16:colId xmlns:a16="http://schemas.microsoft.com/office/drawing/2014/main" val="4190433305"/>
                    </a:ext>
                  </a:extLst>
                </a:gridCol>
                <a:gridCol w="4206617">
                  <a:extLst>
                    <a:ext uri="{9D8B030D-6E8A-4147-A177-3AD203B41FA5}">
                      <a16:colId xmlns:a16="http://schemas.microsoft.com/office/drawing/2014/main" val="1299191045"/>
                    </a:ext>
                  </a:extLst>
                </a:gridCol>
              </a:tblGrid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478D95"/>
                          </a:solidFill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Individuals</a:t>
                      </a:r>
                      <a:endParaRPr lang="en-GB" sz="2400" b="1" dirty="0">
                        <a:solidFill>
                          <a:srgbClr val="478D95"/>
                        </a:solidFill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478D95"/>
                          </a:solidFill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Families</a:t>
                      </a:r>
                      <a:endParaRPr lang="en-GB" sz="2400" b="1" dirty="0">
                        <a:solidFill>
                          <a:srgbClr val="478D95"/>
                        </a:solidFill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74621"/>
                  </a:ext>
                </a:extLst>
              </a:tr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478D95"/>
                          </a:solidFill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Communities</a:t>
                      </a:r>
                      <a:endParaRPr lang="en-GB" sz="2400" b="1" dirty="0">
                        <a:solidFill>
                          <a:srgbClr val="478D95"/>
                        </a:solidFill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478D95"/>
                          </a:solidFill>
                          <a:latin typeface="Comic Sans MS" panose="030F0702030302020204" pitchFamily="66" charset="0"/>
                          <a:cs typeface="Calibri" panose="020F0502020204030204" pitchFamily="34" charset="0"/>
                        </a:rPr>
                        <a:t>The Planet</a:t>
                      </a:r>
                      <a:endParaRPr lang="en-GB" sz="2400" b="1" dirty="0">
                        <a:solidFill>
                          <a:srgbClr val="478D95"/>
                        </a:solidFill>
                        <a:latin typeface="Comic Sans MS" panose="030F0702030302020204" pitchFamily="66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47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392968" y="2834648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10" y="1094842"/>
            <a:ext cx="1228020" cy="1031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29" y="4026666"/>
            <a:ext cx="1546313" cy="612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/>
        </p:blipFill>
        <p:spPr>
          <a:xfrm>
            <a:off x="4797703" y="3741762"/>
            <a:ext cx="777284" cy="710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75" y="1169798"/>
            <a:ext cx="1154824" cy="7063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83539" y="1690469"/>
            <a:ext cx="340589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Reduced anxiety and stress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More time to converse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478D95"/>
                </a:solidFill>
                <a:latin typeface="Comic Sans MS" panose="030F0702030302020204" pitchFamily="66" charset="0"/>
              </a:rPr>
              <a:t>R</a:t>
            </a: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educed road traffic collisions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Improved physical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Reduced air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car congestion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Increases concentration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Increase in spending in local shops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Reduced social 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noise pollution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Lower economic cost to NHS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carbon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Less money spent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478D95"/>
                </a:solidFill>
                <a:latin typeface="Comic Sans MS" panose="030F0702030302020204" pitchFamily="66" charset="0"/>
              </a:rPr>
              <a:t>Children increased academic performance in </a:t>
            </a: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school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478D95"/>
                </a:solidFill>
                <a:latin typeface="Comic Sans MS" panose="030F0702030302020204" pitchFamily="66" charset="0"/>
              </a:rPr>
              <a:t>More time to chat and </a:t>
            </a: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converse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478D95"/>
                </a:solidFill>
                <a:latin typeface="Comic Sans MS" panose="030F0702030302020204" pitchFamily="66" charset="0"/>
              </a:rPr>
              <a:t>I</a:t>
            </a:r>
            <a:r>
              <a:rPr lang="en-GB" sz="1600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mproved </a:t>
            </a:r>
            <a:r>
              <a:rPr lang="en-GB" sz="1600" dirty="0">
                <a:solidFill>
                  <a:srgbClr val="478D95"/>
                </a:solidFill>
                <a:latin typeface="Comic Sans MS" panose="030F0702030302020204" pitchFamily="66" charset="0"/>
              </a:rPr>
              <a:t>relationships</a:t>
            </a:r>
          </a:p>
          <a:p>
            <a:r>
              <a:rPr lang="en-GB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dirty="0"/>
              <a:t> </a:t>
            </a:r>
          </a:p>
          <a:p>
            <a:endParaRPr lang="en-GB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666898" y="215491"/>
            <a:ext cx="33762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solidFill>
                  <a:srgbClr val="F3985C"/>
                </a:solidFill>
                <a:latin typeface="Comic Sans MS" panose="030F0702030302020204" pitchFamily="66" charset="0"/>
              </a:rPr>
              <a:t>Can you sort the benefits?</a:t>
            </a:r>
            <a:endParaRPr lang="en-GB" sz="2000" dirty="0">
              <a:solidFill>
                <a:srgbClr val="F3985C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860" y="274347"/>
            <a:ext cx="1118582" cy="11167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1"/>
          <a:stretch/>
        </p:blipFill>
        <p:spPr>
          <a:xfrm>
            <a:off x="8864128" y="457200"/>
            <a:ext cx="1804047" cy="123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701715" y="1831283"/>
            <a:ext cx="7406640" cy="162913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478D95"/>
                </a:solidFill>
                <a:latin typeface="Comic Sans MS" panose="030F0702030302020204" pitchFamily="66" charset="0"/>
              </a:rPr>
              <a:t>How do you think the way you travel now will affect the way you travel as an adult?</a:t>
            </a:r>
            <a:endParaRPr lang="en-GB" dirty="0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56" y="1466712"/>
            <a:ext cx="3445259" cy="275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203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council theme powerpoint</vt:lpstr>
      <vt:lpstr>Active Travel Lesson 2</vt:lpstr>
      <vt:lpstr>Why is Active Travel important?  What are the benefits?</vt:lpstr>
      <vt:lpstr>Benefits</vt:lpstr>
      <vt:lpstr>PowerPoint Presentation</vt:lpstr>
      <vt:lpstr>PowerPoint Presentation</vt:lpstr>
      <vt:lpstr>PowerPoint Presentation</vt:lpstr>
      <vt:lpstr>How do you think the way you travel now will affect the way you travel as an adult?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85</cp:revision>
  <cp:lastPrinted>2019-11-26T18:19:14Z</cp:lastPrinted>
  <dcterms:created xsi:type="dcterms:W3CDTF">2019-09-26T13:21:54Z</dcterms:created>
  <dcterms:modified xsi:type="dcterms:W3CDTF">2020-09-03T11:12:58Z</dcterms:modified>
</cp:coreProperties>
</file>