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60" r:id="rId3"/>
    <p:sldId id="313" r:id="rId4"/>
    <p:sldId id="296" r:id="rId5"/>
    <p:sldId id="307" r:id="rId6"/>
    <p:sldId id="306" r:id="rId7"/>
    <p:sldId id="309" r:id="rId8"/>
    <p:sldId id="308" r:id="rId9"/>
    <p:sldId id="311" r:id="rId10"/>
    <p:sldId id="310" r:id="rId11"/>
    <p:sldId id="305" r:id="rId12"/>
    <p:sldId id="312" r:id="rId13"/>
    <p:sldId id="314" r:id="rId14"/>
    <p:sldId id="315" r:id="rId15"/>
    <p:sldId id="316" r:id="rId16"/>
    <p:sldId id="302" r:id="rId17"/>
  </p:sldIdLst>
  <p:sldSz cx="12192000" cy="6858000"/>
  <p:notesSz cx="6669088" cy="97536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85C"/>
    <a:srgbClr val="478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86279" autoAdjust="0"/>
  </p:normalViewPr>
  <p:slideViewPr>
    <p:cSldViewPr snapToGrid="0">
      <p:cViewPr varScale="1">
        <p:scale>
          <a:sx n="75" d="100"/>
          <a:sy n="75" d="100"/>
        </p:scale>
        <p:origin x="7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B2847-0798-44EB-B3DC-476FA4833860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D60BF04-EF49-45B8-99EC-181B47A4E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6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93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658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907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7153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62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555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97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17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 smtClean="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40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13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576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687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36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856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593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3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260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265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352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948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900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815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260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30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515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872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3264E-7A06-434A-A1CE-E3538B853C39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2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MOEcUPGi9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hyperlink" Target="https://www.youtube.com/watch?v=0Puv0Pss33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84960" y="690879"/>
            <a:ext cx="9144000" cy="1091883"/>
          </a:xfrm>
        </p:spPr>
        <p:txBody>
          <a:bodyPr/>
          <a:lstStyle/>
          <a:p>
            <a:r>
              <a:rPr lang="cy-GB" sz="44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Teithio Llesol - Gwers 5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7840" y="2696845"/>
            <a:ext cx="10271862" cy="3478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2400" b="1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Amcan Dysgu: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Deall sut mae teithio llesol yn effeithio ar yr amgylchedd.</a:t>
            </a:r>
          </a:p>
          <a:p>
            <a:endParaRPr lang="en-GB" sz="240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sz="240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cy-GB" sz="2400" b="1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Beth sy'n Bwysig: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Mae ein penderfyniadau yn effeithio ar ansawdd ein bywydau ni a bywydau pobl eraill.  </a:t>
            </a:r>
          </a:p>
          <a:p>
            <a:r>
              <a:rPr lang="en-GB">
                <a:solidFill>
                  <a:srgbClr val="F3985C"/>
                </a:solidFill>
              </a:rPr>
              <a:t> 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7803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71357" y="1303747"/>
            <a:ext cx="3771693" cy="118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A: 2% 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B: 1%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C: </a:t>
            </a: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5%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6522" y="1303747"/>
            <a:ext cx="4556233" cy="2074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Dylem ni gerdded neu beicio yn lle 41% o deithiau car byr, a allai atal bron i </a:t>
            </a: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5% </a:t>
            </a:r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o allyriadau CO</a:t>
            </a:r>
            <a:r>
              <a:rPr lang="cy-GB" sz="2400" b="0" i="0" strike="noStrike" cap="none" spc="0" baseline="-2500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2 </a:t>
            </a:r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a ddaw o ganlyniad i deithio mewn car. </a:t>
            </a:r>
          </a:p>
          <a:p>
            <a:pPr algn="ctr"/>
            <a:r>
              <a:rPr lang="cy-GB" sz="10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(Sustrans, 2020)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240" y="3187045"/>
            <a:ext cx="3810000" cy="25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7588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1743" y="594171"/>
            <a:ext cx="1120441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Allwch chi ddyfalu beth sydd ar goll o'r ffaith hon?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25026" y="1619895"/>
            <a:ext cx="3771693" cy="1556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A: Defnyddio cerbydau trydan 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B: Cerdded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C: Reidio beiciau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25732" y="2404725"/>
            <a:ext cx="4025800" cy="2930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Mae 5,014 tunnell o allyriadau nwyon tŷ gwydr yn cael eu hatal bob blwyddyn wrth i bobl </a:t>
            </a: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________.</a:t>
            </a:r>
          </a:p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10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(Living Streets, 2020)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" t="11990" r="13319"/>
          <a:stretch>
            <a:fillRect/>
          </a:stretch>
        </p:blipFill>
        <p:spPr>
          <a:xfrm>
            <a:off x="6309360" y="3405254"/>
            <a:ext cx="3108960" cy="24154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668" y="4677215"/>
            <a:ext cx="2403324" cy="192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0815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207425" y="1131005"/>
            <a:ext cx="3771693" cy="1556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A: Defnyddio cerbydau trydan 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B: Cerdded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C: Reidio beic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10771" y="1286876"/>
            <a:ext cx="4025800" cy="2930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Mae 5,014 tunnell o allyriadau nwyon tŷ gwydr yn cael eu hatal bob blwyddyn wrth i bobl </a:t>
            </a: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reidio beic.</a:t>
            </a:r>
          </a:p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10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(Living Streets, 2020)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4" t="11990" r="13319"/>
          <a:stretch>
            <a:fillRect/>
          </a:stretch>
        </p:blipFill>
        <p:spPr>
          <a:xfrm>
            <a:off x="7548996" y="3374774"/>
            <a:ext cx="3108960" cy="241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8750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5461" y="756730"/>
            <a:ext cx="8092342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0" i="0" strike="noStrike" cap="none" spc="0" baseline="0" dirty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Beth yw Ôl Troed Carbon?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81891" y="2278366"/>
            <a:ext cx="4025800" cy="1365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Cyfanswm yr allyriadau carbon gan un person.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282" y="2854960"/>
            <a:ext cx="2883425" cy="2686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787" y="500980"/>
            <a:ext cx="2238221" cy="1792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3124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10594" y="494642"/>
            <a:ext cx="5243645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0" i="0" strike="noStrike" cap="none" spc="0" baseline="0" dirty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Mae’n amser gwneud y Cwis Ôl Traed Carbon!</a:t>
            </a:r>
          </a:p>
        </p:txBody>
      </p:sp>
      <p:pic>
        <p:nvPicPr>
          <p:cNvPr id="8" name="Picture 7" descr="Writ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987" y="1711185"/>
            <a:ext cx="4490752" cy="3597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868" y="2062480"/>
            <a:ext cx="2883425" cy="268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2521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63216" y="467842"/>
            <a:ext cx="6771776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Allwch chi wneud addewid i newid 2 beth?</a:t>
            </a:r>
          </a:p>
        </p:txBody>
      </p:sp>
      <p:pic>
        <p:nvPicPr>
          <p:cNvPr id="6" name="Picture 5" descr="Think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11" y="1921293"/>
            <a:ext cx="3479581" cy="27873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4240" y="1921293"/>
            <a:ext cx="5773420" cy="40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7204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03706" y="4713164"/>
            <a:ext cx="6600019" cy="962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8600">
              <a:lnSpc>
                <a:spcPct val="119000"/>
              </a:lnSpc>
            </a:pPr>
            <a:r>
              <a:rPr lang="cy-GB" sz="18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Yn y DU, amcangyfrifir bod 36,000 o farwolaethau cynnar y flwyddyn yn gysylltiedig â llygredd aer. </a:t>
            </a:r>
            <a:r>
              <a:rPr lang="cy-GB" sz="12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(Living Streets, 2020)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729" y="1324118"/>
            <a:ext cx="4878508" cy="1551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18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Nid yw bod mewn car yn diogelu plant rhag llygredd aer. </a:t>
            </a:r>
            <a:r>
              <a:rPr lang="cy-GB" sz="10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(Living Streets, 2020)</a:t>
            </a:r>
          </a:p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endParaRPr lang="en-GB" kern="140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2847901" y="2762257"/>
            <a:ext cx="4879679" cy="20594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18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Mae tystiolaeth y Llywodraeth yn dangos bod trafnidiaeth ffyrdd yn achosi 80% o allyriadau nitrogen deuocsid. </a:t>
            </a:r>
            <a:r>
              <a:rPr lang="cy-GB" sz="10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(Living Streets, 2020)</a:t>
            </a:r>
          </a:p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endParaRPr lang="en-GB" kern="140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7723973" y="1569590"/>
            <a:ext cx="3997288" cy="2538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8600">
              <a:lnSpc>
                <a:spcPct val="119000"/>
              </a:lnSpc>
              <a:spcAft>
                <a:spcPts val="800"/>
              </a:spcAft>
            </a:pPr>
            <a:r>
              <a:rPr lang="cy-GB" sz="18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Troi cerbydau’n segur - mae cadw’r injan i fynd gyda’r cerbyd wedi’i barcio yn cyfrannu at yr aer gwenwynig.  </a:t>
            </a:r>
          </a:p>
          <a:p>
            <a:pPr marL="457200" indent="-228600" algn="ctr">
              <a:lnSpc>
                <a:spcPct val="119000"/>
              </a:lnSpc>
              <a:spcAft>
                <a:spcPts val="800"/>
              </a:spcAft>
            </a:pPr>
            <a:r>
              <a:rPr lang="cy-GB" sz="10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(Living Streets, 2020)</a:t>
            </a:r>
          </a:p>
          <a:p>
            <a:pPr marL="457200" indent="-228600">
              <a:lnSpc>
                <a:spcPct val="119000"/>
              </a:lnSpc>
              <a:spcAft>
                <a:spcPts val="800"/>
              </a:spcAft>
            </a:pPr>
            <a:endParaRPr lang="en-GB" kern="140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pic>
        <p:nvPicPr>
          <p:cNvPr id="10" name="Picture 9" descr="Think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846" y="3337543"/>
            <a:ext cx="3269786" cy="261928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45152" y="620861"/>
            <a:ext cx="1019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0" i="0" strike="noStrike" cap="none" spc="0" baseline="0" dirty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Oes unrhyw rai o’r ffeithiau hyn yn eich synnu?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06278" y="116987"/>
            <a:ext cx="2078121" cy="533253"/>
            <a:chOff x="204986" y="178962"/>
            <a:chExt cx="1339334" cy="461665"/>
          </a:xfrm>
        </p:grpSpPr>
        <p:sp>
          <p:nvSpPr>
            <p:cNvPr id="13" name="Rectangle 12"/>
            <p:cNvSpPr/>
            <p:nvPr/>
          </p:nvSpPr>
          <p:spPr>
            <a:xfrm>
              <a:off x="204986" y="178962"/>
              <a:ext cx="1213583" cy="4616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4986" y="178962"/>
              <a:ext cx="1340673" cy="823783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cy-GB" sz="2400" b="1" i="0" strike="noStrike" cap="none" spc="0" baseline="0" dirty="0">
                  <a:solidFill>
                    <a:srgbClr val="F3985C"/>
                  </a:solidFill>
                  <a:effectLst/>
                  <a:latin typeface="Comic Sans MS"/>
                  <a:ea typeface="Comic Sans MS"/>
                  <a:cs typeface="Comic Sans MS"/>
                </a:rPr>
                <a:t>Sesiwn Gloi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3726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2390176" y="4253646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721" y="149304"/>
            <a:ext cx="1695450" cy="1809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52" y="909214"/>
            <a:ext cx="2367788" cy="1241928"/>
          </a:xfrm>
          <a:prstGeom prst="rect">
            <a:avLst/>
          </a:prstGeom>
        </p:spPr>
      </p:pic>
      <p:sp>
        <p:nvSpPr>
          <p:cNvPr id="10" name="Title 1"/>
          <p:cNvSpPr txBox="1"/>
          <p:nvPr/>
        </p:nvSpPr>
        <p:spPr>
          <a:xfrm>
            <a:off x="251783" y="909214"/>
            <a:ext cx="23923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Llai o wrthdrawiadau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8289" y="4403359"/>
            <a:ext cx="1283369" cy="162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07" b="29587"/>
          <a:stretch>
            <a:fillRect/>
          </a:stretch>
        </p:blipFill>
        <p:spPr>
          <a:xfrm>
            <a:off x="3736905" y="3844979"/>
            <a:ext cx="2787789" cy="1173806"/>
          </a:xfrm>
          <a:prstGeom prst="rect">
            <a:avLst/>
          </a:prstGeom>
        </p:spPr>
      </p:pic>
      <p:sp>
        <p:nvSpPr>
          <p:cNvPr id="13" name="Title 1"/>
          <p:cNvSpPr txBox="1"/>
          <p:nvPr/>
        </p:nvSpPr>
        <p:spPr>
          <a:xfrm>
            <a:off x="8369532" y="5442607"/>
            <a:ext cx="22780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Iechyd gwell</a:t>
            </a:r>
          </a:p>
        </p:txBody>
      </p:sp>
      <p:sp>
        <p:nvSpPr>
          <p:cNvPr id="14" name="Title 1"/>
          <p:cNvSpPr txBox="1"/>
          <p:nvPr/>
        </p:nvSpPr>
        <p:spPr>
          <a:xfrm>
            <a:off x="3340099" y="4981539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Llai o allyriadau carbon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625" y="1527716"/>
            <a:ext cx="1909757" cy="1901699"/>
          </a:xfrm>
          <a:prstGeom prst="rect">
            <a:avLst/>
          </a:prstGeom>
        </p:spPr>
      </p:pic>
      <p:sp>
        <p:nvSpPr>
          <p:cNvPr id="16" name="Title 1"/>
          <p:cNvSpPr txBox="1"/>
          <p:nvPr/>
        </p:nvSpPr>
        <p:spPr>
          <a:xfrm>
            <a:off x="7115182" y="1425449"/>
            <a:ext cx="11731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Costio llai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024" y="429887"/>
            <a:ext cx="2998153" cy="1689100"/>
          </a:xfrm>
          <a:prstGeom prst="rect">
            <a:avLst/>
          </a:prstGeom>
        </p:spPr>
      </p:pic>
      <p:sp>
        <p:nvSpPr>
          <p:cNvPr id="18" name="Title 1"/>
          <p:cNvSpPr txBox="1"/>
          <p:nvPr/>
        </p:nvSpPr>
        <p:spPr>
          <a:xfrm>
            <a:off x="2554748" y="2252647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Llai o dagfeydd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95" y="2828882"/>
            <a:ext cx="1536105" cy="1516555"/>
          </a:xfrm>
          <a:prstGeom prst="rect">
            <a:avLst/>
          </a:prstGeom>
        </p:spPr>
      </p:pic>
      <p:sp>
        <p:nvSpPr>
          <p:cNvPr id="20" name="Title 1"/>
          <p:cNvSpPr txBox="1"/>
          <p:nvPr/>
        </p:nvSpPr>
        <p:spPr>
          <a:xfrm>
            <a:off x="108247" y="4316528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Gwella canolbwyntio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454" y="2857224"/>
            <a:ext cx="1865376" cy="1865376"/>
          </a:xfrm>
          <a:prstGeom prst="rect">
            <a:avLst/>
          </a:prstGeom>
        </p:spPr>
      </p:pic>
      <p:sp>
        <p:nvSpPr>
          <p:cNvPr id="22" name="Title 1"/>
          <p:cNvSpPr txBox="1"/>
          <p:nvPr/>
        </p:nvSpPr>
        <p:spPr>
          <a:xfrm>
            <a:off x="9359114" y="4682534"/>
            <a:ext cx="22780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Gwella perthnasau</a:t>
            </a:r>
          </a:p>
        </p:txBody>
      </p:sp>
      <p:sp>
        <p:nvSpPr>
          <p:cNvPr id="23" name="Title 1"/>
          <p:cNvSpPr txBox="1"/>
          <p:nvPr/>
        </p:nvSpPr>
        <p:spPr>
          <a:xfrm>
            <a:off x="8551459" y="1932375"/>
            <a:ext cx="40433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 dirty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Llai o straen a phryder</a:t>
            </a:r>
          </a:p>
        </p:txBody>
      </p:sp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6085111" y="217361"/>
            <a:ext cx="4122895" cy="1110154"/>
          </a:xfrm>
        </p:spPr>
        <p:txBody>
          <a:bodyPr>
            <a:normAutofit fontScale="90000"/>
          </a:bodyPr>
          <a:lstStyle/>
          <a:p>
            <a:r>
              <a:rPr lang="cy-GB" sz="4400" b="0" i="0" strike="noStrike" cap="none" spc="0" baseline="0" dirty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Dewch i ni gofio!</a:t>
            </a:r>
          </a:p>
        </p:txBody>
      </p:sp>
    </p:spTree>
    <p:extLst>
      <p:ext uri="{BB962C8B-B14F-4D97-AF65-F5344CB8AC3E}">
        <p14:creationId xmlns:p14="http://schemas.microsoft.com/office/powerpoint/2010/main" val="261044279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600960" y="2768236"/>
            <a:ext cx="8503920" cy="222864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en-GB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>
                <a:solidFill>
                  <a:srgbClr val="0070C0"/>
                </a:solidFill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29333" y="2976057"/>
            <a:ext cx="6693381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hlinkClick r:id="rId3" history="0"/>
              </a:rPr>
              <a:t>Dolen ffilm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9653" y="4083153"/>
            <a:ext cx="6693381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hlinkClick r:id="rId4" history="0"/>
              </a:rPr>
              <a:t>Dolen ffilm 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147" y="289037"/>
            <a:ext cx="3606985" cy="28893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5583" y="806681"/>
            <a:ext cx="4461595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Gwyliwch a meddwl.....</a:t>
            </a:r>
          </a:p>
        </p:txBody>
      </p:sp>
    </p:spTree>
    <p:extLst>
      <p:ext uri="{BB962C8B-B14F-4D97-AF65-F5344CB8AC3E}">
        <p14:creationId xmlns:p14="http://schemas.microsoft.com/office/powerpoint/2010/main" val="242898627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2600960" y="2768236"/>
            <a:ext cx="8503920" cy="222864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0070C0"/>
                </a:solidFill>
                <a:latin typeface="Comic Sans MS" panose="030F0702030302020204" pitchFamily="66" charset="0"/>
              </a:rPr>
              <a:t/>
            </a:r>
            <a:br>
              <a:rPr lang="en-GB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GB">
                <a:solidFill>
                  <a:srgbClr val="0070C0"/>
                </a:solidFill>
                <a:latin typeface="Comic Sans MS" panose="030F0702030302020204" pitchFamily="66" charset="0"/>
              </a:rPr>
              <a:t> 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2844" y="1105364"/>
            <a:ext cx="6100197" cy="2684316"/>
            <a:chOff x="290443" y="2765070"/>
            <a:chExt cx="6100197" cy="2561886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307" b="29587"/>
            <a:stretch>
              <a:fillRect/>
            </a:stretch>
          </p:blipFill>
          <p:spPr>
            <a:xfrm>
              <a:off x="841346" y="2906572"/>
              <a:ext cx="5549294" cy="2336545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1676400" y="3014474"/>
              <a:ext cx="3799840" cy="2312482"/>
            </a:xfrm>
            <a:prstGeom prst="rect">
              <a:avLst/>
            </a:prstGeom>
            <a:noFill/>
            <a:ln w="285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0443" y="2765070"/>
              <a:ext cx="3550037" cy="4219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GB" kern="1400">
                  <a:solidFill>
                    <a:srgbClr val="000000"/>
                  </a:solidFill>
                  <a:latin typeface="Calibri" panose="020F0502020204030204" pitchFamily="34" charset="0"/>
                </a:rPr>
                <a:t> 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837248" y="1939299"/>
            <a:ext cx="4904213" cy="1739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36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Mae Teithio Llesol yn lleihau allyriadau carbon.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039" y="3789680"/>
            <a:ext cx="2143761" cy="171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8983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005391" y="2185950"/>
            <a:ext cx="3771693" cy="170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Trafnidiaeth yw'r unig sector yn y DU lle mae allyriadau carbon yn parhau i </a:t>
            </a: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________.</a:t>
            </a:r>
          </a:p>
          <a:p>
            <a:pPr algn="ctr"/>
            <a:r>
              <a:rPr lang="cy-GB" sz="10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(Sustrans 2020)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143" y="512331"/>
            <a:ext cx="7942017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0" i="0" strike="noStrike" cap="none" spc="0" baseline="0" dirty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Allwch chi ddyfalu beth sydd ar goll o'r ffaith hon?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31267" y="1991800"/>
            <a:ext cx="3771693" cy="118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A: Cynyddu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B: Gostwng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C: Aros yr un fath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0" y="3569209"/>
            <a:ext cx="3942080" cy="22160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668" y="4677215"/>
            <a:ext cx="2403324" cy="192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77512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157791" y="1749070"/>
            <a:ext cx="3771693" cy="170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Trafnidiaeth yw'r unig sector yn y DU lle mae allyriadau carbon yn parhau i </a:t>
            </a: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gynyddu.</a:t>
            </a:r>
          </a:p>
          <a:p>
            <a:pPr algn="ctr"/>
            <a:r>
              <a:rPr lang="cy-GB" sz="10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(Sustrans 2020)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41429" y="1564741"/>
            <a:ext cx="3771692" cy="118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A: </a:t>
            </a: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Cynyddu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B: Gostwng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C: Aros yr un fath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360" y="3187045"/>
            <a:ext cx="3942080" cy="221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4659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5533" y="518306"/>
            <a:ext cx="11710567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Allwch chi ddyfalu beth sydd ar goll o'r ffaith hon?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711106" y="1910905"/>
            <a:ext cx="3771693" cy="118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A: 2000 tunnell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B: 500,000 tunnell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C: 100,000 tunnell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3287" y="2164905"/>
            <a:ext cx="4494522" cy="333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Mae teithiau i’r ysgol ar eu pennau eu hunain yn gyfrifol am greu </a:t>
            </a: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_________</a:t>
            </a:r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o CO</a:t>
            </a:r>
            <a:r>
              <a:rPr lang="cy-GB" sz="2400" b="0" i="0" strike="noStrike" cap="none" spc="0" baseline="-2500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2</a:t>
            </a:r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 y flwyddyn (sy’n fwy na rhai gwledydd cyfan). </a:t>
            </a:r>
          </a:p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10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(Living Streets, 2020)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600" kern="140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902" y="3475453"/>
            <a:ext cx="5136257" cy="23541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668" y="4677215"/>
            <a:ext cx="2403324" cy="192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39223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365668" y="1291145"/>
            <a:ext cx="3771693" cy="118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A: 2000 tunnell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B: 500,000 tunnell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C: 100,000 tunnell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4203" y="898520"/>
            <a:ext cx="4494522" cy="333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2400" b="0" i="0" strike="noStrike" cap="none" spc="0" baseline="0" dirty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Mae teithiau i’r ysgol ar eu pennau eu hunain yn gyfrifol am greu </a:t>
            </a:r>
            <a:r>
              <a:rPr lang="cy-GB" sz="2400" b="0" i="0" strike="noStrike" cap="none" spc="0" baseline="0" dirty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500,000 </a:t>
            </a:r>
            <a:r>
              <a:rPr lang="cy-GB" sz="2400" b="0" i="0" strike="noStrike" cap="none" spc="0" baseline="0" dirty="0" smtClean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tunnell </a:t>
            </a:r>
            <a:r>
              <a:rPr lang="cy-GB" sz="2400" b="0" i="0" strike="noStrike" cap="none" spc="0" baseline="0" dirty="0" smtClean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o </a:t>
            </a:r>
            <a:r>
              <a:rPr lang="cy-GB" sz="2400" b="0" i="0" strike="noStrike" cap="none" spc="0" baseline="0" dirty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CO</a:t>
            </a:r>
            <a:r>
              <a:rPr lang="cy-GB" sz="2400" b="0" i="0" strike="noStrike" cap="none" spc="0" baseline="-25000" dirty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2</a:t>
            </a:r>
            <a:r>
              <a:rPr lang="cy-GB" sz="2400" b="0" i="0" strike="noStrike" cap="none" spc="0" baseline="0" dirty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 y flwyddyn (sy’n fwy na rhai gwledydd cyfan). </a:t>
            </a:r>
          </a:p>
          <a:p>
            <a:pPr marL="457200" indent="-228600" algn="ctr">
              <a:lnSpc>
                <a:spcPct val="119000"/>
              </a:lnSpc>
              <a:spcAft>
                <a:spcPts val="600"/>
              </a:spcAft>
            </a:pPr>
            <a:r>
              <a:rPr lang="cy-GB" sz="1000" b="0" i="0" strike="noStrike" cap="none" spc="0" baseline="0" dirty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</a:t>
            </a:r>
            <a:r>
              <a:rPr lang="cy-GB" sz="1000" b="0" i="0" strike="noStrike" cap="none" spc="0" baseline="0" dirty="0" err="1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Living</a:t>
            </a:r>
            <a:r>
              <a:rPr lang="cy-GB" sz="1000" b="0" i="0" strike="noStrike" cap="none" spc="0" baseline="0" dirty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 </a:t>
            </a:r>
            <a:r>
              <a:rPr lang="cy-GB" sz="1000" b="0" i="0" strike="noStrike" cap="none" spc="0" baseline="0" dirty="0" err="1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Streets</a:t>
            </a:r>
            <a:r>
              <a:rPr lang="cy-GB" sz="1000" b="0" i="0" strike="noStrike" cap="none" spc="0" baseline="0" dirty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, 2020)</a:t>
            </a: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en-GB" sz="1600" kern="140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6062" y="3282413"/>
            <a:ext cx="5136257" cy="235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12256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90443" y="2765070"/>
            <a:ext cx="3550037" cy="421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kern="140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9503" y="454405"/>
            <a:ext cx="1120441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3600" b="0" i="0" strike="noStrike" cap="none" spc="0" baseline="0">
                <a:solidFill>
                  <a:srgbClr val="478C95"/>
                </a:solidFill>
                <a:effectLst/>
                <a:latin typeface="Comic Sans MS"/>
                <a:ea typeface="Comic Sans MS"/>
                <a:cs typeface="Comic Sans MS"/>
              </a:rPr>
              <a:t>Allwch chi ddyfalu beth sydd ar goll o'r ffaith hon?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92861" y="1870265"/>
            <a:ext cx="1798566" cy="118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A: 2% 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B: 1%</a:t>
            </a:r>
          </a:p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C: 5%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144" y="3387725"/>
            <a:ext cx="3810000" cy="2541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08147" y="2140604"/>
            <a:ext cx="4556233" cy="2074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Dylem ni gerdded neu beicio yn lle 41% o deithiau car byr, a allai atal bron i </a:t>
            </a:r>
            <a:r>
              <a:rPr lang="cy-GB" sz="2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_____</a:t>
            </a:r>
            <a:r>
              <a:rPr lang="cy-GB" sz="2400" b="0" i="0" strike="noStrike" cap="none" spc="0" baseline="0">
                <a:solidFill>
                  <a:srgbClr val="FF0000"/>
                </a:solidFill>
                <a:effectLst/>
                <a:latin typeface="Comic Sans MS"/>
                <a:ea typeface="Comic Sans MS"/>
                <a:cs typeface="Comic Sans MS"/>
              </a:rPr>
              <a:t> </a:t>
            </a:r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o allyriadau CO</a:t>
            </a:r>
            <a:r>
              <a:rPr lang="cy-GB" sz="2400" b="0" i="0" strike="noStrike" cap="none" spc="0" baseline="-2500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2 </a:t>
            </a:r>
            <a:r>
              <a:rPr lang="cy-GB" sz="24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a ddaw o ganlyniad i deithio mewn car. </a:t>
            </a:r>
          </a:p>
          <a:p>
            <a:pPr algn="ctr"/>
            <a:r>
              <a:rPr lang="cy-GB" sz="1000" b="0" i="0" strike="noStrike" cap="none" spc="0" baseline="0">
                <a:solidFill>
                  <a:srgbClr val="000000"/>
                </a:solidFill>
                <a:effectLst/>
                <a:latin typeface="Comic Sans MS"/>
                <a:ea typeface="Comic Sans MS"/>
                <a:cs typeface="Comic Sans MS"/>
              </a:rPr>
              <a:t>(Sustrans, 2020)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668" y="4677215"/>
            <a:ext cx="2403324" cy="1925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6176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7.10.31"/>
  <p:tag name="AS_TITLE" val="Aspose.Slides for Java"/>
  <p:tag name="AS_VERSION" val="17.10"/>
</p:tagLst>
</file>

<file path=ppt/theme/theme1.xml><?xml version="1.0" encoding="utf-8"?>
<a:theme xmlns:a="http://schemas.openxmlformats.org/drawingml/2006/main" name="council them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uncil theme powerpoint" id="{6A1323C5-92BD-4FBE-887B-5B5C703556E3}" vid="{4712D29F-D59D-4253-9FC2-12DA793B5F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2251</TotalTime>
  <Words>631</Words>
  <Application>Microsoft Office PowerPoint</Application>
  <PresentationFormat>Widescreen</PresentationFormat>
  <Paragraphs>118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Comic Sans MS</vt:lpstr>
      <vt:lpstr>council theme powerpoint</vt:lpstr>
      <vt:lpstr>Teithio Llesol - Gwers 5</vt:lpstr>
      <vt:lpstr>Dewch i ni gofio!</vt:lpstr>
      <vt:lpstr>  </vt:lpstr>
      <vt:lpstr>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Councillor Briefing 1st October 2019 Cardiff School Streets</dc:title>
  <dc:creator>Wade, Rhiannon</dc:creator>
  <cp:lastModifiedBy>Marshallsea, Naomi</cp:lastModifiedBy>
  <cp:revision>124</cp:revision>
  <cp:lastPrinted>2019-11-26T18:19:14Z</cp:lastPrinted>
  <dcterms:created xsi:type="dcterms:W3CDTF">2019-09-26T13:21:54Z</dcterms:created>
  <dcterms:modified xsi:type="dcterms:W3CDTF">2020-09-09T11:32:51Z</dcterms:modified>
</cp:coreProperties>
</file>