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338" r:id="rId3"/>
    <p:sldId id="339" r:id="rId4"/>
    <p:sldId id="318" r:id="rId5"/>
    <p:sldId id="341" r:id="rId6"/>
    <p:sldId id="342" r:id="rId7"/>
    <p:sldId id="340" r:id="rId8"/>
    <p:sldId id="343" r:id="rId9"/>
  </p:sldIdLst>
  <p:sldSz cx="12192000" cy="6858000"/>
  <p:notesSz cx="6669088" cy="97536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0828E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9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gif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aW8J2Nx1E&amp;t=16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89200" y="218123"/>
            <a:ext cx="7203440" cy="1265237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Teithio Llesol - Gwers 9</a:t>
            </a:r>
            <a:endParaRPr lang="en-GB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1759" y="1554480"/>
            <a:ext cx="10271862" cy="448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Amcanion Dysgu:</a:t>
            </a:r>
            <a:endParaRPr lang="en-GB" sz="2400" b="1">
              <a:solidFill>
                <a:srgbClr val="40828E"/>
              </a:solidFill>
              <a:latin typeface="Comic Sans MS" panose="030F0702030302020204" pitchFamily="66" charset="0"/>
            </a:endParaRPr>
          </a:p>
          <a:p>
            <a:r>
              <a:rPr lang="cy-GB" sz="2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Deall y gall pethau sy’n tynnu fy sylw effeithio ar fy niogelwch wrth deithio’n llesol. </a:t>
            </a:r>
          </a:p>
          <a:p>
            <a:r>
              <a:rPr lang="en-GB"/>
              <a:t> </a:t>
            </a:r>
          </a:p>
          <a:p>
            <a:endParaRPr lang="en-GB" sz="24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cy-GB" sz="2400" b="1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Beth sy'n Bwysig: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sut rydym yn prosesu ein profiadau ac yn ymateb iddynt yn effeithio ar ein hiechyd meddwl a’n lles emosiynol.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ein penderfyniadau yn effeithio ar ansawdd ein bywydau ni a bywydau pobl eraill.  </a:t>
            </a:r>
          </a:p>
          <a:p>
            <a:r>
              <a:rPr lang="en-GB"/>
              <a:t> 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4000" y="215913"/>
            <a:ext cx="6878320" cy="1357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87" y="215913"/>
            <a:ext cx="1691733" cy="1355174"/>
          </a:xfrm>
          <a:prstGeom prst="rect">
            <a:avLst/>
          </a:prstGeom>
        </p:spPr>
      </p:pic>
      <p:sp>
        <p:nvSpPr>
          <p:cNvPr id="18" name="Subtitle 2"/>
          <p:cNvSpPr txBox="1"/>
          <p:nvPr/>
        </p:nvSpPr>
        <p:spPr>
          <a:xfrm>
            <a:off x="255705" y="322359"/>
            <a:ext cx="57357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4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Trafodwch sut y gall pethau dynnu eich sylw wrth gerdded…</a:t>
            </a:r>
            <a:endParaRPr lang="en-GB" sz="24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630365" y="3397139"/>
            <a:ext cx="3076823" cy="1185021"/>
          </a:xfrm>
          <a:prstGeom prst="ellipse">
            <a:avLst/>
          </a:prstGeom>
          <a:solidFill>
            <a:srgbClr val="A6A6A6"/>
          </a:solidFill>
          <a:ln>
            <a:solidFill>
              <a:srgbClr val="F39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ubtitle 2"/>
          <p:cNvSpPr txBox="1"/>
          <p:nvPr/>
        </p:nvSpPr>
        <p:spPr>
          <a:xfrm>
            <a:off x="5087613" y="3647440"/>
            <a:ext cx="2613715" cy="1005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40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Pethau a all dynnu eich sylw</a:t>
            </a:r>
            <a:endParaRPr lang="en-GB" sz="40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244080" y="2489200"/>
            <a:ext cx="1940560" cy="1287559"/>
          </a:xfrm>
          <a:prstGeom prst="line">
            <a:avLst/>
          </a:prstGeom>
          <a:ln>
            <a:solidFill>
              <a:srgbClr val="F398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30720" y="4378960"/>
            <a:ext cx="2062480" cy="924560"/>
          </a:xfrm>
          <a:prstGeom prst="line">
            <a:avLst/>
          </a:prstGeom>
          <a:ln>
            <a:solidFill>
              <a:srgbClr val="F398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123566" y="2745049"/>
            <a:ext cx="1988619" cy="936571"/>
          </a:xfrm>
          <a:prstGeom prst="line">
            <a:avLst/>
          </a:prstGeom>
          <a:ln>
            <a:solidFill>
              <a:srgbClr val="F398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152913" y="4277360"/>
            <a:ext cx="1959272" cy="751840"/>
          </a:xfrm>
          <a:prstGeom prst="line">
            <a:avLst/>
          </a:prstGeom>
          <a:ln>
            <a:solidFill>
              <a:srgbClr val="F398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981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19" y="163167"/>
            <a:ext cx="3310870" cy="2201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-1" r="21803" b="-1445"/>
          <a:stretch>
            <a:fillRect/>
          </a:stretch>
        </p:blipFill>
        <p:spPr>
          <a:xfrm>
            <a:off x="9613900" y="3327775"/>
            <a:ext cx="1914046" cy="292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6"/>
          <a:stretch>
            <a:fillRect/>
          </a:stretch>
        </p:blipFill>
        <p:spPr>
          <a:xfrm>
            <a:off x="7297935" y="3922647"/>
            <a:ext cx="1876593" cy="1980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" y="2154523"/>
            <a:ext cx="2776730" cy="184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2"/>
          <a:stretch>
            <a:fillRect/>
          </a:stretch>
        </p:blipFill>
        <p:spPr>
          <a:xfrm>
            <a:off x="3250831" y="3871523"/>
            <a:ext cx="1705469" cy="2031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25" y="3607517"/>
            <a:ext cx="1709738" cy="16915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4001" y="215913"/>
            <a:ext cx="5527040" cy="1357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217789"/>
            <a:ext cx="1691733" cy="1355174"/>
          </a:xfrm>
          <a:prstGeom prst="rect">
            <a:avLst/>
          </a:prstGeom>
        </p:spPr>
      </p:pic>
      <p:sp>
        <p:nvSpPr>
          <p:cNvPr id="18" name="Subtitle 2"/>
          <p:cNvSpPr txBox="1"/>
          <p:nvPr/>
        </p:nvSpPr>
        <p:spPr>
          <a:xfrm>
            <a:off x="255705" y="322359"/>
            <a:ext cx="57357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Ydy'r lluniau hyn yn rhoi </a:t>
            </a:r>
          </a:p>
          <a:p>
            <a:pPr marL="0" indent="0">
              <a:buNone/>
            </a:pPr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syniadau i chi?</a:t>
            </a:r>
            <a:endParaRPr lang="en-GB" sz="240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03" y="1824427"/>
            <a:ext cx="2465372" cy="1641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93" y="773071"/>
            <a:ext cx="1475036" cy="21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53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000" y="215913"/>
            <a:ext cx="8554720" cy="1357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87" y="215913"/>
            <a:ext cx="1691733" cy="1355174"/>
          </a:xfrm>
          <a:prstGeom prst="rect">
            <a:avLst/>
          </a:prstGeom>
        </p:spPr>
      </p:pic>
      <p:sp>
        <p:nvSpPr>
          <p:cNvPr id="10" name="Subtitle 2"/>
          <p:cNvSpPr txBox="1"/>
          <p:nvPr/>
        </p:nvSpPr>
        <p:spPr>
          <a:xfrm>
            <a:off x="336984" y="562998"/>
            <a:ext cx="7089976" cy="663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6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Beth mae’r clip hwn yn ei ddangos i ni?</a:t>
            </a:r>
            <a:endParaRPr lang="en-GB" sz="36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54108" y="3244334"/>
            <a:ext cx="6043618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3" history="0"/>
              </a:rPr>
              <a:t>https://www.youtube.com/watch?v=swaW8J2Nx1E&amp;t=16s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3977132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4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2911" y="2330803"/>
            <a:ext cx="5274500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2" action="ppaction://hlinksldjump"/>
              </a:rPr>
              <a:t>https://www.youtube.com/watch?v=UxHBVgM9zfg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92793" y="4646414"/>
            <a:ext cx="5236362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2" action="ppaction://hlinksldjump"/>
              </a:rPr>
              <a:t>https://www.youtube.com/watch?v=67XsZ8lwORk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4000" y="215913"/>
            <a:ext cx="8656320" cy="1357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7" y="218071"/>
            <a:ext cx="1691733" cy="1355174"/>
          </a:xfrm>
          <a:prstGeom prst="rect">
            <a:avLst/>
          </a:prstGeom>
        </p:spPr>
      </p:pic>
      <p:sp>
        <p:nvSpPr>
          <p:cNvPr id="10" name="Subtitle 2"/>
          <p:cNvSpPr txBox="1"/>
          <p:nvPr/>
        </p:nvSpPr>
        <p:spPr>
          <a:xfrm>
            <a:off x="255704" y="322359"/>
            <a:ext cx="708997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Trafodwch y pethau sy’n tynnu sylw pobl yn y fideos hyn..</a:t>
            </a:r>
          </a:p>
          <a:p>
            <a:pPr marL="0" indent="0">
              <a:buNone/>
            </a:pPr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Beth dylen nhw fod wedi’i wneud yn wahanol?</a:t>
            </a:r>
            <a:endParaRPr lang="en-GB" sz="240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39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127365" y="504083"/>
            <a:ext cx="9763759" cy="71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Chwiliwch am eich cartref ar y Map Meddwl.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18" y="2453498"/>
            <a:ext cx="2748373" cy="2201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9839" y="5147547"/>
            <a:ext cx="3704481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https://www.think.gov.uk/thinkmap/</a:t>
            </a:r>
            <a:endParaRPr lang="en-GB"/>
          </a:p>
        </p:txBody>
      </p:sp>
      <p:sp>
        <p:nvSpPr>
          <p:cNvPr id="7" name="Subtitle 2"/>
          <p:cNvSpPr txBox="1"/>
          <p:nvPr/>
        </p:nvSpPr>
        <p:spPr>
          <a:xfrm>
            <a:off x="713601" y="2834640"/>
            <a:ext cx="7333119" cy="71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0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Pam fod y damweiniau’n digwydd yn y lleoliadau dan sylw?</a:t>
            </a:r>
            <a:endParaRPr lang="en-GB" sz="30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21077"/>
          <a:stretch>
            <a:fillRect/>
          </a:stretch>
        </p:blipFill>
        <p:spPr>
          <a:xfrm>
            <a:off x="9366727" y="1141469"/>
            <a:ext cx="2646866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03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1026" r="5669" b="16706"/>
          <a:stretch>
            <a:fillRect/>
          </a:stretch>
        </p:blipFill>
        <p:spPr>
          <a:xfrm>
            <a:off x="6736080" y="3708325"/>
            <a:ext cx="3606800" cy="2034377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474934" y="408186"/>
            <a:ext cx="9763759" cy="100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Ysgrifennwch stori gyda’r teitl: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349359" y="2146363"/>
            <a:ext cx="4381433" cy="640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3600" b="1" i="0" u="sng" strike="noStrike" cap="none" spc="0" baseline="0">
                <a:solidFill>
                  <a:srgbClr val="40828E"/>
                </a:solidFill>
                <a:effectLst/>
                <a:uFill>
                  <a:solidFill>
                    <a:srgbClr val="40828E"/>
                  </a:solidFill>
                </a:uFill>
                <a:latin typeface="Comic Sans MS"/>
                <a:ea typeface="Comic Sans MS"/>
                <a:cs typeface="Comic Sans MS"/>
              </a:rPr>
              <a:t>Fy Nhaith i’r Ysgol</a:t>
            </a:r>
            <a:endParaRPr lang="en-GB" sz="3600" u="sng">
              <a:solidFill>
                <a:srgbClr val="40828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67" y="-534486"/>
            <a:ext cx="3606985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5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567690" y="748531"/>
            <a:ext cx="10762026" cy="100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Tynnu sylw.  A yw hyn yn effeithio ar rywun heblaw cerddwyr? 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27" y="1806694"/>
            <a:ext cx="2748373" cy="220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9" y="1671804"/>
            <a:ext cx="3431378" cy="225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4008295"/>
            <a:ext cx="3048000" cy="2033016"/>
          </a:xfrm>
          <a:prstGeom prst="rect">
            <a:avLst/>
          </a:prstGeom>
        </p:spPr>
      </p:pic>
      <p:sp>
        <p:nvSpPr>
          <p:cNvPr id="10" name="Subtitle 2"/>
          <p:cNvSpPr txBox="1"/>
          <p:nvPr/>
        </p:nvSpPr>
        <p:spPr>
          <a:xfrm>
            <a:off x="6713174" y="4522776"/>
            <a:ext cx="5549946" cy="100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Beth mae hyn yn ei olygu i ni fel cerddwyr?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75212" y="164938"/>
            <a:ext cx="2305427" cy="529484"/>
            <a:chOff x="204986" y="178962"/>
            <a:chExt cx="1339334" cy="461665"/>
          </a:xfrm>
        </p:grpSpPr>
        <p:sp>
          <p:nvSpPr>
            <p:cNvPr id="12" name="Rectangle 11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986" y="178962"/>
              <a:ext cx="1340673" cy="8237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y-GB" sz="2400" b="1" i="0" strike="noStrike" cap="none" spc="0" baseline="0">
                  <a:solidFill>
                    <a:srgbClr val="F3985C"/>
                  </a:solidFill>
                  <a:effectLst/>
                  <a:latin typeface="Comic Sans MS"/>
                  <a:ea typeface="Comic Sans MS"/>
                  <a:cs typeface="Comic Sans MS"/>
                </a:rPr>
                <a:t>Sesiwn Lawn</a:t>
              </a:r>
              <a:endParaRPr lang="en-GB" sz="2400">
                <a:solidFill>
                  <a:srgbClr val="F3985C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" b="10598"/>
          <a:stretch>
            <a:fillRect/>
          </a:stretch>
        </p:blipFill>
        <p:spPr>
          <a:xfrm>
            <a:off x="882004" y="1746784"/>
            <a:ext cx="3497882" cy="2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10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194</Words>
  <Application>Microsoft Office PowerPoint</Application>
  <PresentationFormat>Widescreen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council theme powerpoint</vt:lpstr>
      <vt:lpstr>Teithio Llesol - Gwers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161</cp:revision>
  <cp:lastPrinted>2019-11-26T18:19:14Z</cp:lastPrinted>
  <dcterms:created xsi:type="dcterms:W3CDTF">2019-09-26T13:21:54Z</dcterms:created>
  <dcterms:modified xsi:type="dcterms:W3CDTF">2020-09-09T12:16:35Z</dcterms:modified>
</cp:coreProperties>
</file>