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82" r:id="rId3"/>
    <p:sldId id="260" r:id="rId4"/>
    <p:sldId id="289" r:id="rId5"/>
    <p:sldId id="287" r:id="rId6"/>
    <p:sldId id="290" r:id="rId7"/>
  </p:sldIdLst>
  <p:sldSz cx="12192000" cy="6858000"/>
  <p:notesSz cx="6669088" cy="97536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85C"/>
    <a:srgbClr val="478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52" autoAdjust="0"/>
    <p:restoredTop sz="86279" autoAdjust="0"/>
  </p:normalViewPr>
  <p:slideViewPr>
    <p:cSldViewPr snapToGrid="0">
      <p:cViewPr varScale="1">
        <p:scale>
          <a:sx n="63" d="100"/>
          <a:sy n="63" d="100"/>
        </p:scale>
        <p:origin x="8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89374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427B2847-0798-44EB-B3DC-476FA4833860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19200"/>
            <a:ext cx="5853112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93920"/>
            <a:ext cx="5335270" cy="3840480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264228"/>
            <a:ext cx="2889938" cy="489373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5D60BF04-EF49-45B8-99EC-181B47A4E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26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793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53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54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564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303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GB" sz="1200">
              <a:solidFill>
                <a:schemeClr val="tx1"/>
              </a:solidFill>
            </a:endParaRP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0BF04-EF49-45B8-99EC-181B47A4E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66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12600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2652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52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09483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79005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907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8153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62600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30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15158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9B3264E-7A06-434A-A1CE-E3538B853C39}" type="datetimeFigureOut">
              <a:rPr lang="en-GB" smtClean="0"/>
              <a:t>13/04/21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BF93020-24D7-4197-941E-1904EE378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2872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7025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92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13" Type="http://schemas.openxmlformats.org/officeDocument/2006/relationships/image" Target="../media/image22.jpeg"/><Relationship Id="rId3" Type="http://schemas.openxmlformats.org/officeDocument/2006/relationships/image" Target="../media/image16.jpeg"/><Relationship Id="rId7" Type="http://schemas.openxmlformats.org/officeDocument/2006/relationships/image" Target="../media/image17.jpeg"/><Relationship Id="rId12" Type="http://schemas.openxmlformats.org/officeDocument/2006/relationships/image" Target="../media/image2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20.jpeg"/><Relationship Id="rId5" Type="http://schemas.openxmlformats.org/officeDocument/2006/relationships/image" Target="../media/image13.jpeg"/><Relationship Id="rId10" Type="http://schemas.openxmlformats.org/officeDocument/2006/relationships/image" Target="../media/image19.jpeg"/><Relationship Id="rId4" Type="http://schemas.openxmlformats.org/officeDocument/2006/relationships/image" Target="../media/image11.jpeg"/><Relationship Id="rId9" Type="http://schemas.openxmlformats.org/officeDocument/2006/relationships/image" Target="../media/image6.jpeg"/><Relationship Id="rId1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963" y="2275609"/>
            <a:ext cx="11474714" cy="2105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y-GB" sz="3600" b="1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Amcan Dysgu: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y-GB" sz="36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Deall pam mae teithio llesol yn bwysig. </a:t>
            </a:r>
          </a:p>
          <a:p>
            <a:endParaRPr lang="en-GB" sz="240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7803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894080" y="2245043"/>
            <a:ext cx="9144000" cy="924184"/>
          </a:xfrm>
        </p:spPr>
        <p:txBody>
          <a:bodyPr/>
          <a:lstStyle/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Pam mae Teithio Llesol yn bwysig?</a:t>
            </a:r>
            <a:r>
              <a:rPr sz="4400"/>
              <a:t/>
            </a:r>
            <a:br>
              <a:rPr sz="4400"/>
            </a:br>
            <a:r>
              <a:rPr sz="4400"/>
              <a:t/>
            </a:r>
            <a:br>
              <a:rPr sz="4400"/>
            </a:br>
            <a:endParaRPr lang="en-GB">
              <a:solidFill>
                <a:srgbClr val="478D95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35DF046B-B3F1-4A12-850D-7705BF52D3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89" y="3078064"/>
            <a:ext cx="3098893" cy="24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21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415" y="1214112"/>
            <a:ext cx="1695450" cy="1809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80" y="653473"/>
            <a:ext cx="2367788" cy="1241928"/>
          </a:xfrm>
          <a:prstGeom prst="rect">
            <a:avLst/>
          </a:prstGeom>
        </p:spPr>
      </p:pic>
      <p:sp>
        <p:nvSpPr>
          <p:cNvPr id="10" name="Title 1"/>
          <p:cNvSpPr txBox="1"/>
          <p:nvPr/>
        </p:nvSpPr>
        <p:spPr>
          <a:xfrm>
            <a:off x="266781" y="557896"/>
            <a:ext cx="2392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wrthdrawiadau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899" y="534177"/>
            <a:ext cx="1283369" cy="16256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07" b="29587"/>
          <a:stretch>
            <a:fillRect/>
          </a:stretch>
        </p:blipFill>
        <p:spPr>
          <a:xfrm>
            <a:off x="3736905" y="3844979"/>
            <a:ext cx="2787789" cy="1173806"/>
          </a:xfrm>
          <a:prstGeom prst="rect">
            <a:avLst/>
          </a:prstGeom>
        </p:spPr>
      </p:pic>
      <p:sp>
        <p:nvSpPr>
          <p:cNvPr id="13" name="Title 1"/>
          <p:cNvSpPr txBox="1"/>
          <p:nvPr/>
        </p:nvSpPr>
        <p:spPr>
          <a:xfrm>
            <a:off x="7663664" y="1218339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Iechyd gwell</a:t>
            </a:r>
          </a:p>
        </p:txBody>
      </p:sp>
      <p:sp>
        <p:nvSpPr>
          <p:cNvPr id="14" name="Title 1"/>
          <p:cNvSpPr txBox="1"/>
          <p:nvPr/>
        </p:nvSpPr>
        <p:spPr>
          <a:xfrm>
            <a:off x="3340099" y="4981539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allyriadau carbon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570" y="3552290"/>
            <a:ext cx="1909757" cy="1901699"/>
          </a:xfrm>
          <a:prstGeom prst="rect">
            <a:avLst/>
          </a:prstGeom>
        </p:spPr>
      </p:pic>
      <p:sp>
        <p:nvSpPr>
          <p:cNvPr id="16" name="Title 1"/>
          <p:cNvSpPr txBox="1"/>
          <p:nvPr/>
        </p:nvSpPr>
        <p:spPr>
          <a:xfrm>
            <a:off x="8106285" y="3918296"/>
            <a:ext cx="11731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Rhatach 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80" y="1081601"/>
            <a:ext cx="2998153" cy="1689100"/>
          </a:xfrm>
          <a:prstGeom prst="rect">
            <a:avLst/>
          </a:prstGeom>
        </p:spPr>
      </p:pic>
      <p:sp>
        <p:nvSpPr>
          <p:cNvPr id="18" name="Title 1"/>
          <p:cNvSpPr txBox="1"/>
          <p:nvPr/>
        </p:nvSpPr>
        <p:spPr>
          <a:xfrm>
            <a:off x="2983242" y="2799010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Llai o dagfeydd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166" y="2619362"/>
            <a:ext cx="1536105" cy="1516555"/>
          </a:xfrm>
          <a:prstGeom prst="rect">
            <a:avLst/>
          </a:prstGeom>
        </p:spPr>
      </p:pic>
      <p:sp>
        <p:nvSpPr>
          <p:cNvPr id="20" name="Title 1"/>
          <p:cNvSpPr txBox="1"/>
          <p:nvPr/>
        </p:nvSpPr>
        <p:spPr>
          <a:xfrm>
            <a:off x="108247" y="4316528"/>
            <a:ext cx="3352800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Gwella’r gallu i ganolbwyntio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5489" y="3791573"/>
            <a:ext cx="1865376" cy="1865376"/>
          </a:xfrm>
          <a:prstGeom prst="rect">
            <a:avLst/>
          </a:prstGeom>
        </p:spPr>
      </p:pic>
      <p:sp>
        <p:nvSpPr>
          <p:cNvPr id="22" name="Title 1"/>
          <p:cNvSpPr txBox="1"/>
          <p:nvPr/>
        </p:nvSpPr>
        <p:spPr>
          <a:xfrm>
            <a:off x="9485791" y="5695533"/>
            <a:ext cx="22780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Gwella perthnasau</a:t>
            </a:r>
          </a:p>
        </p:txBody>
      </p:sp>
      <p:sp>
        <p:nvSpPr>
          <p:cNvPr id="23" name="Title 1"/>
          <p:cNvSpPr txBox="1"/>
          <p:nvPr/>
        </p:nvSpPr>
        <p:spPr>
          <a:xfrm>
            <a:off x="8184726" y="3094799"/>
            <a:ext cx="4043357" cy="373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20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Lleihau straen a phryder</a:t>
            </a:r>
          </a:p>
        </p:txBody>
      </p:sp>
    </p:spTree>
    <p:extLst>
      <p:ext uri="{BB962C8B-B14F-4D97-AF65-F5344CB8AC3E}">
        <p14:creationId xmlns:p14="http://schemas.microsoft.com/office/powerpoint/2010/main" val="26104427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/>
          <p:nvPr/>
        </p:nvSpPr>
        <p:spPr>
          <a:xfrm>
            <a:off x="3559588" y="2574802"/>
            <a:ext cx="70652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Pwy</a:t>
            </a:r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 mae teithio llesol yn ei helpu?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812" y="664589"/>
            <a:ext cx="3239770" cy="12831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444" y="547700"/>
            <a:ext cx="2274316" cy="191012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>
            <a:fillRect/>
          </a:stretch>
        </p:blipFill>
        <p:spPr>
          <a:xfrm>
            <a:off x="9299749" y="3947388"/>
            <a:ext cx="2143125" cy="1959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080" y="2574802"/>
            <a:ext cx="1762098" cy="138599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813" y="4417482"/>
            <a:ext cx="1887586" cy="11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2861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514306"/>
              </p:ext>
            </p:extLst>
          </p:nvPr>
        </p:nvGraphicFramePr>
        <p:xfrm>
          <a:off x="149356" y="832706"/>
          <a:ext cx="8413234" cy="5568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6617">
                  <a:extLst>
                    <a:ext uri="{9D8B030D-6E8A-4147-A177-3AD203B41FA5}">
                      <a16:colId xmlns:a16="http://schemas.microsoft.com/office/drawing/2014/main" val="4190433305"/>
                    </a:ext>
                  </a:extLst>
                </a:gridCol>
                <a:gridCol w="4206617">
                  <a:extLst>
                    <a:ext uri="{9D8B030D-6E8A-4147-A177-3AD203B41FA5}">
                      <a16:colId xmlns:a16="http://schemas.microsoft.com/office/drawing/2014/main" val="1299191045"/>
                    </a:ext>
                  </a:extLst>
                </a:gridCol>
              </a:tblGrid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Unigolion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Teuluoedd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7374621"/>
                  </a:ext>
                </a:extLst>
              </a:tr>
              <a:tr h="2784427"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Cymunedau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y-GB" sz="2400" b="1" i="0" strike="noStrike" cap="none" spc="0" baseline="0">
                          <a:solidFill>
                            <a:srgbClr val="478D95"/>
                          </a:solidFill>
                          <a:effectLst/>
                          <a:latin typeface="Comic Sans MS"/>
                          <a:ea typeface="Comic Sans MS"/>
                          <a:cs typeface="Comic Sans MS"/>
                        </a:rPr>
                        <a:t>Y Blaned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5847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910" y="1094842"/>
            <a:ext cx="1228020" cy="10313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29" y="4026666"/>
            <a:ext cx="1546313" cy="6124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7"/>
          <a:stretch>
            <a:fillRect/>
          </a:stretch>
        </p:blipFill>
        <p:spPr>
          <a:xfrm>
            <a:off x="4797703" y="3741762"/>
            <a:ext cx="777284" cy="7107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375" y="1169798"/>
            <a:ext cx="1154824" cy="70636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66898" y="215491"/>
            <a:ext cx="4858159" cy="3966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sz="2000" b="0" i="0" strike="noStrike" cap="none" spc="0" baseline="0">
                <a:solidFill>
                  <a:srgbClr val="F3985C"/>
                </a:solidFill>
                <a:effectLst/>
                <a:latin typeface="Comic Sans MS"/>
                <a:ea typeface="Comic Sans MS"/>
                <a:cs typeface="Comic Sans MS"/>
              </a:rPr>
              <a:t>Allwch chi roi’r manteision mewn trefn?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72350B5-0272-4AB6-A2B5-494246243375}"/>
              </a:ext>
            </a:extLst>
          </p:cNvPr>
          <p:cNvGrpSpPr/>
          <p:nvPr/>
        </p:nvGrpSpPr>
        <p:grpSpPr>
          <a:xfrm>
            <a:off x="8707732" y="2243002"/>
            <a:ext cx="1597122" cy="943856"/>
            <a:chOff x="8714387" y="2460248"/>
            <a:chExt cx="1597122" cy="943856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FAA82BAB-44C4-4B9A-99F2-8F4651297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4387" y="2460248"/>
              <a:ext cx="1597122" cy="837706"/>
            </a:xfrm>
            <a:prstGeom prst="rect">
              <a:avLst/>
            </a:prstGeom>
          </p:spPr>
        </p:pic>
        <p:sp>
          <p:nvSpPr>
            <p:cNvPr id="16" name="Title 1">
              <a:extLst>
                <a:ext uri="{FF2B5EF4-FFF2-40B4-BE49-F238E27FC236}">
                  <a16:creationId xmlns:a16="http://schemas.microsoft.com/office/drawing/2014/main" id="{987AC534-14E8-4B2B-ACE4-F18F73206FF9}"/>
                </a:ext>
              </a:extLst>
            </p:cNvPr>
            <p:cNvSpPr txBox="1"/>
            <p:nvPr/>
          </p:nvSpPr>
          <p:spPr>
            <a:xfrm>
              <a:off x="8890121" y="3030880"/>
              <a:ext cx="1413056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87500"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Llai o wrthdrawiadau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4D69BE7-FEB0-4DF4-8E13-E18911E2A834}"/>
              </a:ext>
            </a:extLst>
          </p:cNvPr>
          <p:cNvGrpSpPr/>
          <p:nvPr/>
        </p:nvGrpSpPr>
        <p:grpSpPr>
          <a:xfrm>
            <a:off x="10638859" y="2114812"/>
            <a:ext cx="1484227" cy="1186131"/>
            <a:chOff x="10558417" y="2021741"/>
            <a:chExt cx="1484227" cy="1186131"/>
          </a:xfrm>
        </p:grpSpPr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D72A1142-B95E-4710-8BC7-3153525A8B3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58078" y="2021741"/>
              <a:ext cx="661347" cy="837706"/>
            </a:xfrm>
            <a:prstGeom prst="rect">
              <a:avLst/>
            </a:prstGeom>
          </p:spPr>
        </p:pic>
        <p:sp>
          <p:nvSpPr>
            <p:cNvPr id="19" name="Title 1">
              <a:extLst>
                <a:ext uri="{FF2B5EF4-FFF2-40B4-BE49-F238E27FC236}">
                  <a16:creationId xmlns:a16="http://schemas.microsoft.com/office/drawing/2014/main" id="{CA8DA472-A07C-441A-82A3-9D9B40D134FF}"/>
                </a:ext>
              </a:extLst>
            </p:cNvPr>
            <p:cNvSpPr txBox="1"/>
            <p:nvPr/>
          </p:nvSpPr>
          <p:spPr>
            <a:xfrm>
              <a:off x="10558417" y="2834648"/>
              <a:ext cx="1484227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Iechyd gwell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AE188A84-1A21-48D1-A91C-E9D9AB82E80C}"/>
              </a:ext>
            </a:extLst>
          </p:cNvPr>
          <p:cNvGrpSpPr/>
          <p:nvPr/>
        </p:nvGrpSpPr>
        <p:grpSpPr>
          <a:xfrm>
            <a:off x="10292499" y="3741243"/>
            <a:ext cx="2052783" cy="830424"/>
            <a:chOff x="9931686" y="3441820"/>
            <a:chExt cx="2052783" cy="83042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F1873364-85F7-469A-8759-A13C0C7C060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8307" b="29587"/>
            <a:stretch>
              <a:fillRect/>
            </a:stretch>
          </p:blipFill>
          <p:spPr>
            <a:xfrm>
              <a:off x="10273135" y="3441820"/>
              <a:ext cx="1369883" cy="576793"/>
            </a:xfrm>
            <a:prstGeom prst="rect">
              <a:avLst/>
            </a:prstGeom>
          </p:spPr>
        </p:pic>
        <p:sp>
          <p:nvSpPr>
            <p:cNvPr id="20" name="Title 1">
              <a:extLst>
                <a:ext uri="{FF2B5EF4-FFF2-40B4-BE49-F238E27FC236}">
                  <a16:creationId xmlns:a16="http://schemas.microsoft.com/office/drawing/2014/main" id="{168BA65F-B988-4659-9A1C-42AD0334B603}"/>
                </a:ext>
              </a:extLst>
            </p:cNvPr>
            <p:cNvSpPr txBox="1"/>
            <p:nvPr/>
          </p:nvSpPr>
          <p:spPr>
            <a:xfrm>
              <a:off x="9931686" y="3899020"/>
              <a:ext cx="2052783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Llai o allyriadau carbon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BBEACA5A-647A-4AEA-84E7-FDD2332ACB7B}"/>
              </a:ext>
            </a:extLst>
          </p:cNvPr>
          <p:cNvGrpSpPr/>
          <p:nvPr/>
        </p:nvGrpSpPr>
        <p:grpSpPr>
          <a:xfrm>
            <a:off x="8784183" y="5252165"/>
            <a:ext cx="1173157" cy="1209104"/>
            <a:chOff x="8903584" y="4708610"/>
            <a:chExt cx="1173157" cy="1209104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1E3AA704-AD6D-4338-8824-BD95D704D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399" y="4708610"/>
              <a:ext cx="970187" cy="966093"/>
            </a:xfrm>
            <a:prstGeom prst="rect">
              <a:avLst/>
            </a:prstGeom>
          </p:spPr>
        </p:pic>
        <p:sp>
          <p:nvSpPr>
            <p:cNvPr id="22" name="Title 1">
              <a:extLst>
                <a:ext uri="{FF2B5EF4-FFF2-40B4-BE49-F238E27FC236}">
                  <a16:creationId xmlns:a16="http://schemas.microsoft.com/office/drawing/2014/main" id="{B6196549-DF77-415D-988B-750A7C17B411}"/>
                </a:ext>
              </a:extLst>
            </p:cNvPr>
            <p:cNvSpPr txBox="1"/>
            <p:nvPr/>
          </p:nvSpPr>
          <p:spPr>
            <a:xfrm>
              <a:off x="8903584" y="5544490"/>
              <a:ext cx="1173157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Rhatach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AF27BE-32EC-4B2A-98AB-9CAAB0FA647F}"/>
              </a:ext>
            </a:extLst>
          </p:cNvPr>
          <p:cNvGrpSpPr/>
          <p:nvPr/>
        </p:nvGrpSpPr>
        <p:grpSpPr>
          <a:xfrm>
            <a:off x="8784183" y="1051953"/>
            <a:ext cx="1520671" cy="1117153"/>
            <a:chOff x="8867140" y="1169798"/>
            <a:chExt cx="1520671" cy="1117153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319505A7-137D-4B09-87A5-51DEAF5468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67140" y="1169798"/>
              <a:ext cx="1436037" cy="809035"/>
            </a:xfrm>
            <a:prstGeom prst="rect">
              <a:avLst/>
            </a:prstGeom>
          </p:spPr>
        </p:pic>
        <p:sp>
          <p:nvSpPr>
            <p:cNvPr id="24" name="Title 1">
              <a:extLst>
                <a:ext uri="{FF2B5EF4-FFF2-40B4-BE49-F238E27FC236}">
                  <a16:creationId xmlns:a16="http://schemas.microsoft.com/office/drawing/2014/main" id="{C91984EB-C184-42D6-B0B1-EE0D19F72895}"/>
                </a:ext>
              </a:extLst>
            </p:cNvPr>
            <p:cNvSpPr txBox="1"/>
            <p:nvPr/>
          </p:nvSpPr>
          <p:spPr>
            <a:xfrm>
              <a:off x="8903584" y="1913727"/>
              <a:ext cx="1484227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Llai o dagfeydd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19EB4E1A-A2B6-4475-953A-D56C5C36AE39}"/>
              </a:ext>
            </a:extLst>
          </p:cNvPr>
          <p:cNvGrpSpPr/>
          <p:nvPr/>
        </p:nvGrpSpPr>
        <p:grpSpPr>
          <a:xfrm>
            <a:off x="8570979" y="3315473"/>
            <a:ext cx="1979049" cy="1563352"/>
            <a:chOff x="8844452" y="3292141"/>
            <a:chExt cx="1979049" cy="1563352"/>
          </a:xfrm>
        </p:grpSpPr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3598266D-3B06-4548-BDCF-D3CAAEE5682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3093" y="3292141"/>
              <a:ext cx="1221769" cy="1206220"/>
            </a:xfrm>
            <a:prstGeom prst="rect">
              <a:avLst/>
            </a:prstGeom>
          </p:spPr>
        </p:pic>
        <p:sp>
          <p:nvSpPr>
            <p:cNvPr id="26" name="Title 1">
              <a:extLst>
                <a:ext uri="{FF2B5EF4-FFF2-40B4-BE49-F238E27FC236}">
                  <a16:creationId xmlns:a16="http://schemas.microsoft.com/office/drawing/2014/main" id="{7362F0DA-5D42-457C-9BEE-56ED822B6D03}"/>
                </a:ext>
              </a:extLst>
            </p:cNvPr>
            <p:cNvSpPr txBox="1"/>
            <p:nvPr/>
          </p:nvSpPr>
          <p:spPr>
            <a:xfrm>
              <a:off x="8844452" y="4482269"/>
              <a:ext cx="1979049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Gwella’r gallu i ganolbwyntio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FD8F7E6-1439-4AAA-8450-2C91FDFC2ACF}"/>
              </a:ext>
            </a:extLst>
          </p:cNvPr>
          <p:cNvGrpSpPr/>
          <p:nvPr/>
        </p:nvGrpSpPr>
        <p:grpSpPr>
          <a:xfrm>
            <a:off x="10680607" y="5153359"/>
            <a:ext cx="1184823" cy="1163704"/>
            <a:chOff x="10579025" y="4905052"/>
            <a:chExt cx="1184823" cy="1163704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864F27C3-9C50-4E19-8ED2-E749B78F9C04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9238" y="4905052"/>
              <a:ext cx="970187" cy="970187"/>
            </a:xfrm>
            <a:prstGeom prst="rect">
              <a:avLst/>
            </a:prstGeom>
          </p:spPr>
        </p:pic>
        <p:sp>
          <p:nvSpPr>
            <p:cNvPr id="28" name="Title 1">
              <a:extLst>
                <a:ext uri="{FF2B5EF4-FFF2-40B4-BE49-F238E27FC236}">
                  <a16:creationId xmlns:a16="http://schemas.microsoft.com/office/drawing/2014/main" id="{3E9D00AD-DE97-43D0-B7B5-F9EA27941314}"/>
                </a:ext>
              </a:extLst>
            </p:cNvPr>
            <p:cNvSpPr txBox="1"/>
            <p:nvPr/>
          </p:nvSpPr>
          <p:spPr>
            <a:xfrm>
              <a:off x="10579025" y="5875239"/>
              <a:ext cx="1184823" cy="19351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Gwella perthnasau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82DF9E4-D9C9-4555-B4FE-A27C11B21FE8}"/>
              </a:ext>
            </a:extLst>
          </p:cNvPr>
          <p:cNvGrpSpPr/>
          <p:nvPr/>
        </p:nvGrpSpPr>
        <p:grpSpPr>
          <a:xfrm>
            <a:off x="10234238" y="128293"/>
            <a:ext cx="1815008" cy="1554598"/>
            <a:chOff x="10106790" y="211789"/>
            <a:chExt cx="2258246" cy="1624620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A2D5F9E-8513-4F97-96E6-2767E4DEC5E0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17290" y="211789"/>
              <a:ext cx="1150676" cy="1228250"/>
            </a:xfrm>
            <a:prstGeom prst="rect">
              <a:avLst/>
            </a:prstGeom>
          </p:spPr>
        </p:pic>
        <p:sp>
          <p:nvSpPr>
            <p:cNvPr id="35" name="Title 1">
              <a:extLst>
                <a:ext uri="{FF2B5EF4-FFF2-40B4-BE49-F238E27FC236}">
                  <a16:creationId xmlns:a16="http://schemas.microsoft.com/office/drawing/2014/main" id="{4A68FD57-17B9-4718-B62E-0163A7858D95}"/>
                </a:ext>
              </a:extLst>
            </p:cNvPr>
            <p:cNvSpPr txBox="1"/>
            <p:nvPr/>
          </p:nvSpPr>
          <p:spPr>
            <a:xfrm>
              <a:off x="10106790" y="1463185"/>
              <a:ext cx="2258246" cy="373224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92500"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cy-GB" sz="1200" b="0" i="0" strike="noStrike" cap="none" spc="0" baseline="0">
                  <a:solidFill>
                    <a:srgbClr val="478D95"/>
                  </a:solidFill>
                  <a:effectLst/>
                  <a:latin typeface="Comic Sans MS"/>
                  <a:ea typeface="Comic Sans MS"/>
                  <a:cs typeface="Comic Sans MS"/>
                </a:rPr>
                <a:t>Lleihau straen a phryder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06870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/>
          <p:nvPr/>
        </p:nvSpPr>
        <p:spPr>
          <a:xfrm>
            <a:off x="3150648" y="2392864"/>
            <a:ext cx="7474172" cy="32357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87015" y="864680"/>
            <a:ext cx="8933630" cy="1629138"/>
          </a:xfrm>
        </p:spPr>
        <p:txBody>
          <a:bodyPr>
            <a:normAutofit/>
          </a:bodyPr>
          <a:lstStyle/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Pwy mae teithio llesol yn ei helpu?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41D4A04-2738-400D-8BA5-9D3D9B5BB530}"/>
              </a:ext>
            </a:extLst>
          </p:cNvPr>
          <p:cNvSpPr txBox="1"/>
          <p:nvPr/>
        </p:nvSpPr>
        <p:spPr>
          <a:xfrm>
            <a:off x="3258370" y="3999502"/>
            <a:ext cx="8933630" cy="1629138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y-GB" sz="4400" b="0" i="0" strike="noStrike" cap="none" spc="0" baseline="0">
                <a:solidFill>
                  <a:srgbClr val="478D95"/>
                </a:solidFill>
                <a:effectLst/>
                <a:latin typeface="Comic Sans MS"/>
                <a:ea typeface="Comic Sans MS"/>
                <a:cs typeface="Comic Sans MS"/>
              </a:rPr>
              <a:t>Beth rydych chi wedi'i ddysgu?</a:t>
            </a: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F521DFC-520B-4742-AD82-3998BCF81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06" y="2187217"/>
            <a:ext cx="3098893" cy="248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9478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council them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ouncil theme powerpoint" id="{6A1323C5-92BD-4FBE-887B-5B5C703556E3}" vid="{4712D29F-D59D-4253-9FC2-12DA793B5F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106</Words>
  <Application>Microsoft Office PowerPoint</Application>
  <PresentationFormat>Widescreen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Comic Sans MS</vt:lpstr>
      <vt:lpstr>council theme powerpoint</vt:lpstr>
      <vt:lpstr>PowerPoint Presentation</vt:lpstr>
      <vt:lpstr>Pam mae Teithio Llesol yn bwysig?  </vt:lpstr>
      <vt:lpstr>PowerPoint Presentation</vt:lpstr>
      <vt:lpstr>PowerPoint Presentation</vt:lpstr>
      <vt:lpstr>PowerPoint Presentation</vt:lpstr>
      <vt:lpstr>Pwy mae teithio llesol yn ei helpu?</vt:lpstr>
    </vt:vector>
  </TitlesOfParts>
  <Company>City of Cardiff Council - Cyngor Dinas Caerdydd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Councillor Briefing 1st October 2019 Cardiff School Streets</dc:title>
  <dc:creator>Wade, Rhiannon</dc:creator>
  <cp:lastModifiedBy>Slade, Joanna</cp:lastModifiedBy>
  <cp:revision>89</cp:revision>
  <cp:lastPrinted>2019-11-26T18:19:14Z</cp:lastPrinted>
  <dcterms:created xsi:type="dcterms:W3CDTF">2019-09-26T13:21:54Z</dcterms:created>
  <dcterms:modified xsi:type="dcterms:W3CDTF">2021-04-13T09:19:52Z</dcterms:modified>
</cp:coreProperties>
</file>