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8" r:id="rId2"/>
    <p:sldId id="315" r:id="rId3"/>
    <p:sldId id="317" r:id="rId4"/>
    <p:sldId id="318" r:id="rId5"/>
    <p:sldId id="296" r:id="rId6"/>
    <p:sldId id="316" r:id="rId7"/>
    <p:sldId id="320" r:id="rId8"/>
    <p:sldId id="302" r:id="rId9"/>
    <p:sldId id="321" r:id="rId10"/>
    <p:sldId id="322" r:id="rId11"/>
    <p:sldId id="324" r:id="rId12"/>
  </p:sldIdLst>
  <p:sldSz cx="12192000" cy="6858000"/>
  <p:notesSz cx="6669088" cy="9753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8590"/>
    <a:srgbClr val="F3985C"/>
    <a:srgbClr val="A6A6A6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58" autoAdjust="0"/>
    <p:restoredTop sz="86279" autoAdjust="0"/>
  </p:normalViewPr>
  <p:slideViewPr>
    <p:cSldViewPr snapToGrid="0">
      <p:cViewPr varScale="1">
        <p:scale>
          <a:sx n="74" d="100"/>
          <a:sy n="74" d="100"/>
        </p:scale>
        <p:origin x="81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89938" cy="489374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89374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>
              <a:defRPr sz="1200"/>
            </a:lvl1pPr>
          </a:lstStyle>
          <a:p>
            <a:fld id="{427B2847-0798-44EB-B3DC-476FA4833860}" type="datetimeFigureOut">
              <a:rPr lang="en-GB" smtClean="0"/>
              <a:t>31/03/2021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1219200"/>
            <a:ext cx="5853112" cy="32924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4" rIns="91429" bIns="4571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93920"/>
            <a:ext cx="5335270" cy="3840480"/>
          </a:xfrm>
          <a:prstGeom prst="rect">
            <a:avLst/>
          </a:prstGeom>
        </p:spPr>
        <p:txBody>
          <a:bodyPr vert="horz" lIns="91429" tIns="45714" rIns="91429" bIns="4571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264228"/>
            <a:ext cx="2889938" cy="489373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264228"/>
            <a:ext cx="2889938" cy="489373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r">
              <a:defRPr sz="1200"/>
            </a:lvl1pPr>
          </a:lstStyle>
          <a:p>
            <a:fld id="{5D60BF04-EF49-45B8-99EC-181B47A4EE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5260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0BF04-EF49-45B8-99EC-181B47A4EE2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0793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0BF04-EF49-45B8-99EC-181B47A4EE2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10555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0BF04-EF49-45B8-99EC-181B47A4EE24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05760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0BF04-EF49-45B8-99EC-181B47A4EE24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7975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0BF04-EF49-45B8-99EC-181B47A4EE24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68739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0BF04-EF49-45B8-99EC-181B47A4EE24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5177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0BF04-EF49-45B8-99EC-181B47A4EE24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64143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0BF04-EF49-45B8-99EC-181B47A4EE24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78470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0BF04-EF49-45B8-99EC-181B47A4EE24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1481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3264E-7A06-434A-A1CE-E3538B853C39}" type="datetimeFigureOut">
              <a:rPr lang="en-GB" smtClean="0"/>
              <a:t>31/03/2021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93020-24D7-4197-941E-1904EE378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5126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3264E-7A06-434A-A1CE-E3538B853C39}" type="datetimeFigureOut">
              <a:rPr lang="en-GB" smtClean="0"/>
              <a:t>31/03/2021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93020-24D7-4197-941E-1904EE378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6826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3264E-7A06-434A-A1CE-E3538B853C39}" type="datetimeFigureOut">
              <a:rPr lang="en-GB" smtClean="0"/>
              <a:t>31/03/2021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93020-24D7-4197-941E-1904EE378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3735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3264E-7A06-434A-A1CE-E3538B853C39}" type="datetimeFigureOut">
              <a:rPr lang="en-GB" smtClean="0"/>
              <a:t>31/03/2021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93020-24D7-4197-941E-1904EE378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2094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3264E-7A06-434A-A1CE-E3538B853C39}" type="datetimeFigureOut">
              <a:rPr lang="en-GB" smtClean="0"/>
              <a:t>31/03/2021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93020-24D7-4197-941E-1904EE378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790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3264E-7A06-434A-A1CE-E3538B853C39}" type="datetimeFigureOut">
              <a:rPr lang="en-GB" smtClean="0"/>
              <a:t>31/03/2021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93020-24D7-4197-941E-1904EE378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0090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3264E-7A06-434A-A1CE-E3538B853C39}" type="datetimeFigureOut">
              <a:rPr lang="en-GB" smtClean="0"/>
              <a:t>31/03/2021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93020-24D7-4197-941E-1904EE378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1381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3264E-7A06-434A-A1CE-E3538B853C39}" type="datetimeFigureOut">
              <a:rPr lang="en-GB" smtClean="0"/>
              <a:t>31/03/2021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93020-24D7-4197-941E-1904EE378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9626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3264E-7A06-434A-A1CE-E3538B853C39}" type="datetimeFigureOut">
              <a:rPr lang="en-GB" smtClean="0"/>
              <a:t>31/03/2021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93020-24D7-4197-941E-1904EE378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2263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3264E-7A06-434A-A1CE-E3538B853C39}" type="datetimeFigureOut">
              <a:rPr lang="en-GB" smtClean="0"/>
              <a:t>31/03/2021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93020-24D7-4197-941E-1904EE378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7151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3264E-7A06-434A-A1CE-E3538B853C39}" type="datetimeFigureOut">
              <a:rPr lang="en-GB" smtClean="0"/>
              <a:t>31/03/2021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93020-24D7-4197-941E-1904EE378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1287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3264E-7A06-434A-A1CE-E3538B853C39}" type="datetimeFigureOut">
              <a:rPr lang="en-GB" smtClean="0"/>
              <a:t>31/03/2021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93020-24D7-4197-941E-1904EE378081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70254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920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40642" y="2093479"/>
            <a:ext cx="102616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rgbClr val="428590"/>
                </a:solidFill>
                <a:latin typeface="Comic Sans MS" panose="030F0702030302020204" pitchFamily="66" charset="0"/>
              </a:rPr>
              <a:t>Learning Objectives: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428590"/>
                </a:solidFill>
                <a:latin typeface="Comic Sans MS" panose="030F0702030302020204" pitchFamily="66" charset="0"/>
              </a:rPr>
              <a:t>To understand that the reasons you don’t travel actively can be changed. </a:t>
            </a:r>
          </a:p>
          <a:p>
            <a:r>
              <a:rPr lang="en-GB" dirty="0"/>
              <a:t> 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80780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43200" y="377946"/>
            <a:ext cx="63703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428590"/>
                </a:solidFill>
                <a:latin typeface="Comic Sans MS" panose="030F0702030302020204" pitchFamily="66" charset="0"/>
              </a:rPr>
              <a:t>What have you discovered this lesson?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486400" y="1689689"/>
            <a:ext cx="67970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428590"/>
                </a:solidFill>
                <a:latin typeface="Comic Sans MS" panose="030F0702030302020204" pitchFamily="66" charset="0"/>
              </a:rPr>
              <a:t>Cars can sometimes be faster than walking, </a:t>
            </a:r>
            <a:r>
              <a:rPr lang="en-GB" sz="3600" dirty="0">
                <a:solidFill>
                  <a:srgbClr val="F3985C"/>
                </a:solidFill>
                <a:latin typeface="Comic Sans MS" panose="030F0702030302020204" pitchFamily="66" charset="0"/>
              </a:rPr>
              <a:t>but</a:t>
            </a:r>
            <a:r>
              <a:rPr lang="en-GB" sz="3600" dirty="0">
                <a:solidFill>
                  <a:srgbClr val="428590"/>
                </a:solidFill>
                <a:latin typeface="Comic Sans MS" panose="030F0702030302020204" pitchFamily="66" charset="0"/>
              </a:rPr>
              <a:t> not as fast as you first may think.  </a:t>
            </a:r>
          </a:p>
        </p:txBody>
      </p:sp>
      <p:sp>
        <p:nvSpPr>
          <p:cNvPr id="2" name="Rectangle 1"/>
          <p:cNvSpPr/>
          <p:nvPr/>
        </p:nvSpPr>
        <p:spPr>
          <a:xfrm>
            <a:off x="2862580" y="4121835"/>
            <a:ext cx="701548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dirty="0">
                <a:solidFill>
                  <a:srgbClr val="428590"/>
                </a:solidFill>
                <a:latin typeface="Comic Sans MS" panose="030F0702030302020204" pitchFamily="66" charset="0"/>
              </a:rPr>
              <a:t>Does speed outweigh the other benefits if the speed is not as great as you first thought?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6633" y="1578275"/>
            <a:ext cx="2971893" cy="2380654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143133" y="147113"/>
            <a:ext cx="1339334" cy="461665"/>
            <a:chOff x="204986" y="178962"/>
            <a:chExt cx="1339334" cy="461665"/>
          </a:xfrm>
        </p:grpSpPr>
        <p:sp>
          <p:nvSpPr>
            <p:cNvPr id="7" name="Rectangle 6"/>
            <p:cNvSpPr/>
            <p:nvPr/>
          </p:nvSpPr>
          <p:spPr>
            <a:xfrm>
              <a:off x="204986" y="178962"/>
              <a:ext cx="1213583" cy="461665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04986" y="178962"/>
              <a:ext cx="133933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2400" b="1" dirty="0">
                  <a:solidFill>
                    <a:srgbClr val="F3985C"/>
                  </a:solidFill>
                  <a:latin typeface="Comic Sans MS" panose="030F0702030302020204" pitchFamily="66" charset="0"/>
                </a:rPr>
                <a:t>Plenary</a:t>
              </a:r>
              <a:endParaRPr lang="en-GB" sz="2400" dirty="0">
                <a:solidFill>
                  <a:srgbClr val="F3985C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485267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3721" y="320612"/>
            <a:ext cx="1892397" cy="245757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728981" y="2506340"/>
            <a:ext cx="76327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dirty="0">
                <a:solidFill>
                  <a:srgbClr val="428590"/>
                </a:solidFill>
                <a:latin typeface="Comic Sans MS" panose="030F0702030302020204" pitchFamily="66" charset="0"/>
              </a:rPr>
              <a:t>What happens to the time if you cycle or scoot instead of walking?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569" y="1948592"/>
            <a:ext cx="1305231" cy="165919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7053" y="3241780"/>
            <a:ext cx="2469094" cy="256054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0828" y="217646"/>
            <a:ext cx="2532780" cy="2028899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143133" y="147113"/>
            <a:ext cx="1339334" cy="461665"/>
            <a:chOff x="204986" y="178962"/>
            <a:chExt cx="1339334" cy="461665"/>
          </a:xfrm>
        </p:grpSpPr>
        <p:sp>
          <p:nvSpPr>
            <p:cNvPr id="8" name="Rectangle 7"/>
            <p:cNvSpPr/>
            <p:nvPr/>
          </p:nvSpPr>
          <p:spPr>
            <a:xfrm>
              <a:off x="204986" y="178962"/>
              <a:ext cx="1213583" cy="461665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04986" y="178962"/>
              <a:ext cx="133933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2400" b="1" dirty="0">
                  <a:solidFill>
                    <a:srgbClr val="F3985C"/>
                  </a:solidFill>
                  <a:latin typeface="Comic Sans MS" panose="030F0702030302020204" pitchFamily="66" charset="0"/>
                </a:rPr>
                <a:t>Plenary</a:t>
              </a:r>
              <a:endParaRPr lang="en-GB" sz="2400" dirty="0">
                <a:solidFill>
                  <a:srgbClr val="F3985C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33373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290443" y="2765070"/>
            <a:ext cx="3550037" cy="421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2803" y="3285135"/>
            <a:ext cx="3571875" cy="235267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24290" y="406306"/>
            <a:ext cx="4161870" cy="5568212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29919" y="588457"/>
            <a:ext cx="6172643" cy="2387600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rgbClr val="428590"/>
                </a:solidFill>
                <a:latin typeface="Comic Sans MS" panose="030F0702030302020204" pitchFamily="66" charset="0"/>
              </a:rPr>
              <a:t>Some of you don’t travel actively…Why do people not travel actively?</a:t>
            </a:r>
          </a:p>
        </p:txBody>
      </p:sp>
    </p:spTree>
    <p:extLst>
      <p:ext uri="{BB962C8B-B14F-4D97-AF65-F5344CB8AC3E}">
        <p14:creationId xmlns:p14="http://schemas.microsoft.com/office/powerpoint/2010/main" val="3570325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734560" y="2255133"/>
            <a:ext cx="3200400" cy="1778000"/>
          </a:xfrm>
          <a:prstGeom prst="ellipse">
            <a:avLst/>
          </a:prstGeom>
          <a:noFill/>
          <a:ln w="28575">
            <a:solidFill>
              <a:srgbClr val="F3985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089496" y="2550109"/>
            <a:ext cx="2570480" cy="1280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rgbClr val="428590"/>
                </a:solidFill>
                <a:latin typeface="Comic Sans MS" panose="030F0702030302020204" pitchFamily="66" charset="0"/>
              </a:rPr>
              <a:t>Reasons not to travel actively</a:t>
            </a:r>
          </a:p>
        </p:txBody>
      </p:sp>
      <p:cxnSp>
        <p:nvCxnSpPr>
          <p:cNvPr id="6" name="Straight Connector 5"/>
          <p:cNvCxnSpPr>
            <a:stCxn id="4" idx="7"/>
          </p:cNvCxnSpPr>
          <p:nvPr/>
        </p:nvCxnSpPr>
        <p:spPr>
          <a:xfrm flipV="1">
            <a:off x="7466272" y="1513840"/>
            <a:ext cx="1251008" cy="1001675"/>
          </a:xfrm>
          <a:prstGeom prst="line">
            <a:avLst/>
          </a:prstGeom>
          <a:ln>
            <a:solidFill>
              <a:srgbClr val="F3985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 flipV="1">
            <a:off x="7604760" y="3680685"/>
            <a:ext cx="1290320" cy="1239519"/>
          </a:xfrm>
          <a:prstGeom prst="line">
            <a:avLst/>
          </a:prstGeom>
          <a:ln>
            <a:solidFill>
              <a:srgbClr val="F3985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 flipV="1">
            <a:off x="3814416" y="1368062"/>
            <a:ext cx="1290320" cy="1239519"/>
          </a:xfrm>
          <a:prstGeom prst="line">
            <a:avLst/>
          </a:prstGeom>
          <a:ln>
            <a:solidFill>
              <a:srgbClr val="F3985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3952240" y="3660258"/>
            <a:ext cx="1097280" cy="1280372"/>
          </a:xfrm>
          <a:prstGeom prst="line">
            <a:avLst/>
          </a:prstGeom>
          <a:ln>
            <a:solidFill>
              <a:srgbClr val="F3985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8107" y="94541"/>
            <a:ext cx="2557663" cy="2048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511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46674" y="3783429"/>
            <a:ext cx="2554445" cy="2048434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588616" y="1049363"/>
            <a:ext cx="6035704" cy="1280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rgbClr val="428590"/>
                </a:solidFill>
                <a:latin typeface="Comic Sans MS" panose="030F0702030302020204" pitchFamily="66" charset="0"/>
              </a:rPr>
              <a:t>What phrases do you often hear your family saying when getting ready to go to school?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559656" y="4167589"/>
            <a:ext cx="6035704" cy="1280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rgbClr val="428590"/>
                </a:solidFill>
                <a:latin typeface="Comic Sans MS" panose="030F0702030302020204" pitchFamily="66" charset="0"/>
              </a:rPr>
              <a:t>Write them on a whiteboard with a partner.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8671" y="630428"/>
            <a:ext cx="2805197" cy="2397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35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 rot="21359877">
            <a:off x="582390" y="690134"/>
            <a:ext cx="5028029" cy="1280114"/>
          </a:xfrm>
          <a:prstGeom prst="rect">
            <a:avLst/>
          </a:prstGeom>
          <a:solidFill>
            <a:srgbClr val="A6A6A6"/>
          </a:solidFill>
          <a:ln>
            <a:solidFill>
              <a:srgbClr val="A6A6A6"/>
            </a:solidFill>
          </a:ln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rgbClr val="428590"/>
                </a:solidFill>
                <a:latin typeface="Comic Sans MS" panose="030F0702030302020204" pitchFamily="66" charset="0"/>
              </a:rPr>
              <a:t>Did anyone mention these?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39416" y="2971800"/>
            <a:ext cx="3251864" cy="1280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rgbClr val="00B0F0"/>
                </a:solidFill>
                <a:latin typeface="Comic Sans MS" panose="030F0702030302020204" pitchFamily="66" charset="0"/>
              </a:rPr>
              <a:t>“Hurry up!”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 rot="304757">
            <a:off x="8526729" y="2728412"/>
            <a:ext cx="3251864" cy="1280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rgbClr val="FF3399"/>
                </a:solidFill>
                <a:latin typeface="Comic Sans MS" panose="030F0702030302020204" pitchFamily="66" charset="0"/>
              </a:rPr>
              <a:t>“You’ll be in trouble if you’re late!”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023028" y="4343354"/>
            <a:ext cx="3251864" cy="1280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rgbClr val="FFFF00"/>
                </a:solidFill>
                <a:latin typeface="Comic Sans MS" panose="030F0702030302020204" pitchFamily="66" charset="0"/>
              </a:rPr>
              <a:t>“You’re being too slow!”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793724" y="2331743"/>
            <a:ext cx="3251864" cy="1280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rgbClr val="7030A0"/>
                </a:solidFill>
                <a:latin typeface="Comic Sans MS" panose="030F0702030302020204" pitchFamily="66" charset="0"/>
              </a:rPr>
              <a:t>“Turn that off.”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 rot="403959">
            <a:off x="8540273" y="4795472"/>
            <a:ext cx="3251864" cy="1280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“We are so late!”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 rot="304757">
            <a:off x="8432136" y="706120"/>
            <a:ext cx="3251864" cy="1280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rgbClr val="00B050"/>
                </a:solidFill>
                <a:latin typeface="Comic Sans MS" panose="030F0702030302020204" pitchFamily="66" charset="0"/>
              </a:rPr>
              <a:t>“Quick, put your shoes on!”</a:t>
            </a:r>
          </a:p>
        </p:txBody>
      </p:sp>
    </p:spTree>
    <p:extLst>
      <p:ext uri="{BB962C8B-B14F-4D97-AF65-F5344CB8AC3E}">
        <p14:creationId xmlns:p14="http://schemas.microsoft.com/office/powerpoint/2010/main" val="1864189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290443" y="2765070"/>
            <a:ext cx="3550037" cy="421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0212" y="1155968"/>
            <a:ext cx="861770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3985C"/>
                </a:solidFill>
                <a:latin typeface="Comic Sans MS" panose="030F0702030302020204" pitchFamily="66" charset="0"/>
              </a:rPr>
              <a:t>Time</a:t>
            </a:r>
            <a:r>
              <a:rPr lang="en-GB" sz="3600" dirty="0">
                <a:solidFill>
                  <a:srgbClr val="428590"/>
                </a:solidFill>
                <a:latin typeface="Comic Sans MS" panose="030F0702030302020204" pitchFamily="66" charset="0"/>
              </a:rPr>
              <a:t> is often a reason families drive instead of active travel…..</a:t>
            </a:r>
          </a:p>
          <a:p>
            <a:pPr algn="ctr"/>
            <a:endParaRPr lang="en-GB" sz="36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ctr"/>
            <a:endParaRPr lang="en-GB" sz="36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3600" dirty="0">
                <a:solidFill>
                  <a:srgbClr val="428590"/>
                </a:solidFill>
                <a:latin typeface="Comic Sans MS" panose="030F0702030302020204" pitchFamily="66" charset="0"/>
              </a:rPr>
              <a:t>Most children live within 2 miles of their school.</a:t>
            </a:r>
          </a:p>
        </p:txBody>
      </p:sp>
      <p:pic>
        <p:nvPicPr>
          <p:cNvPr id="1026" name="Picture 2" descr="https://image.shutterstock.com/image-vector/girl-run-book-student-goes-260nw-1538458577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423"/>
          <a:stretch/>
        </p:blipFill>
        <p:spPr bwMode="auto">
          <a:xfrm>
            <a:off x="8980170" y="3217879"/>
            <a:ext cx="2705100" cy="2522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9172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290443" y="2765070"/>
            <a:ext cx="3550037" cy="421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60400" y="647968"/>
            <a:ext cx="6664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428590"/>
                </a:solidFill>
                <a:latin typeface="Comic Sans MS" panose="030F0702030302020204" pitchFamily="66" charset="0"/>
              </a:rPr>
              <a:t>Average walking speed is around 3 miles an hour.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10480" y="3838208"/>
            <a:ext cx="6664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428590"/>
                </a:solidFill>
                <a:latin typeface="Comic Sans MS" panose="030F0702030302020204" pitchFamily="66" charset="0"/>
              </a:rPr>
              <a:t>Most cars in cities </a:t>
            </a:r>
            <a:r>
              <a:rPr lang="en-GB" sz="3600" dirty="0">
                <a:solidFill>
                  <a:srgbClr val="F3985C"/>
                </a:solidFill>
                <a:latin typeface="Comic Sans MS" panose="030F0702030302020204" pitchFamily="66" charset="0"/>
              </a:rPr>
              <a:t>can</a:t>
            </a:r>
            <a:r>
              <a:rPr lang="en-GB" sz="3600" dirty="0">
                <a:solidFill>
                  <a:srgbClr val="428590"/>
                </a:solidFill>
                <a:latin typeface="Comic Sans MS" panose="030F0702030302020204" pitchFamily="66" charset="0"/>
              </a:rPr>
              <a:t> travel between 20-30 miles an hour.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2226" y="2637219"/>
            <a:ext cx="1524347" cy="256598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6842" y="1016993"/>
            <a:ext cx="1436658" cy="1826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40676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497839" y="112616"/>
            <a:ext cx="31699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428590"/>
                </a:solidFill>
                <a:latin typeface="Comic Sans MS" panose="030F0702030302020204" pitchFamily="66" charset="0"/>
              </a:rPr>
              <a:t>BUT………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70480" y="631600"/>
            <a:ext cx="72440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428590"/>
                </a:solidFill>
                <a:latin typeface="Comic Sans MS" panose="030F0702030302020204" pitchFamily="66" charset="0"/>
              </a:rPr>
              <a:t>What slows down a car journey?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030721" y="1929311"/>
            <a:ext cx="477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428590"/>
                </a:solidFill>
                <a:latin typeface="Comic Sans MS" panose="030F0702030302020204" pitchFamily="66" charset="0"/>
              </a:rPr>
              <a:t>Make a list as a pair or group.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8347" y="3030781"/>
            <a:ext cx="3606985" cy="288939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47667" y="1381497"/>
            <a:ext cx="5683054" cy="3496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3726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2559" y="316640"/>
            <a:ext cx="34645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428590"/>
                </a:solidFill>
                <a:latin typeface="Comic Sans MS" panose="030F0702030302020204" pitchFamily="66" charset="0"/>
              </a:rPr>
              <a:t>Play the game!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4321" y="0"/>
            <a:ext cx="2755599" cy="133210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74950" y="1101090"/>
            <a:ext cx="6084570" cy="4620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9995177"/>
      </p:ext>
    </p:extLst>
  </p:cSld>
  <p:clrMapOvr>
    <a:masterClrMapping/>
  </p:clrMapOvr>
</p:sld>
</file>

<file path=ppt/theme/theme1.xml><?xml version="1.0" encoding="utf-8"?>
<a:theme xmlns:a="http://schemas.openxmlformats.org/drawingml/2006/main" name="council theme powerpoi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council theme powerpoint" id="{6A1323C5-92BD-4FBE-887B-5B5C703556E3}" vid="{4712D29F-D59D-4253-9FC2-12DA793B5F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2701</TotalTime>
  <Words>242</Words>
  <Application>Microsoft Office PowerPoint</Application>
  <PresentationFormat>Widescreen</PresentationFormat>
  <Paragraphs>42</Paragraphs>
  <Slides>11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Comic Sans MS</vt:lpstr>
      <vt:lpstr>council theme powerpoint</vt:lpstr>
      <vt:lpstr>PowerPoint Presentation</vt:lpstr>
      <vt:lpstr>Some of you don’t travel actively…Why do people not travel actively?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City of Cardiff Council - Cyngor Dinas Caerdydd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Councillor Briefing 1st October 2019 Cardiff School Streets</dc:title>
  <dc:creator>Wade, Rhiannon</dc:creator>
  <cp:lastModifiedBy>Marshallsea, Naomi</cp:lastModifiedBy>
  <cp:revision>151</cp:revision>
  <cp:lastPrinted>2019-11-26T18:19:14Z</cp:lastPrinted>
  <dcterms:created xsi:type="dcterms:W3CDTF">2019-09-26T13:21:54Z</dcterms:created>
  <dcterms:modified xsi:type="dcterms:W3CDTF">2021-03-31T08:49:37Z</dcterms:modified>
</cp:coreProperties>
</file>