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43" r:id="rId3"/>
    <p:sldId id="344" r:id="rId4"/>
    <p:sldId id="345" r:id="rId5"/>
    <p:sldId id="346" r:id="rId6"/>
    <p:sldId id="362" r:id="rId7"/>
    <p:sldId id="359" r:id="rId8"/>
    <p:sldId id="360" r:id="rId9"/>
    <p:sldId id="349" r:id="rId10"/>
    <p:sldId id="350" r:id="rId11"/>
    <p:sldId id="351" r:id="rId12"/>
    <p:sldId id="352" r:id="rId13"/>
    <p:sldId id="353" r:id="rId14"/>
    <p:sldId id="348" r:id="rId15"/>
    <p:sldId id="354" r:id="rId16"/>
    <p:sldId id="356" r:id="rId17"/>
    <p:sldId id="357" r:id="rId18"/>
    <p:sldId id="355" r:id="rId19"/>
    <p:sldId id="358" r:id="rId2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40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86279" autoAdjust="0"/>
  </p:normalViewPr>
  <p:slideViewPr>
    <p:cSldViewPr snapToGrid="0">
      <p:cViewPr varScale="1">
        <p:scale>
          <a:sx n="75" d="100"/>
          <a:sy n="75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7B2847-0798-44EB-B3DC-476FA4833860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D60BF04-EF49-45B8-99EC-181B47A4EE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6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9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4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21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4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55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2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0BF04-EF49-45B8-99EC-181B47A4EE2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7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2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2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9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8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5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264E-7A06-434A-A1CE-E3538B853C3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3020-24D7-4197-941E-1904EE37808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2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987040" y="447040"/>
            <a:ext cx="6624320" cy="75215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Active Travel Lesson 11</a:t>
            </a:r>
            <a:endParaRPr lang="en-GB" dirty="0">
              <a:solidFill>
                <a:srgbClr val="40838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0400" y="1788219"/>
            <a:ext cx="10261600" cy="44935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40838E"/>
                </a:solidFill>
                <a:latin typeface="Comic Sans MS" panose="030F0702030302020204" pitchFamily="66" charset="0"/>
              </a:rPr>
              <a:t>Learning </a:t>
            </a:r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Objective: </a:t>
            </a:r>
            <a:endParaRPr lang="en-GB" sz="2400" b="1" dirty="0">
              <a:solidFill>
                <a:srgbClr val="40838E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To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be able to design an active street. </a:t>
            </a:r>
            <a:endParaRPr lang="en-GB" sz="2400" dirty="0">
              <a:solidFill>
                <a:srgbClr val="40838E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F3985C"/>
                </a:solidFill>
                <a:latin typeface="Comic Sans MS" panose="030F0702030302020204" pitchFamily="66" charset="0"/>
              </a:rPr>
              <a:t>What Matters: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Developing physical health and well-being has lifelong benefits.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How we process and respond to our experiences affects our mental health and emotional well-being.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Our decision-making impacts on the quality of our lives and the lives of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How we engage with different social influences shapes who we are and our health and well-being.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3985C"/>
                </a:solidFill>
                <a:latin typeface="Comic Sans MS" panose="030F0702030302020204" pitchFamily="66" charset="0"/>
              </a:rPr>
              <a:t>Healthy relationships are fundamental to our sense of belonging and well-being. </a:t>
            </a:r>
          </a:p>
          <a:p>
            <a:r>
              <a:rPr lang="en-GB" dirty="0">
                <a:solidFill>
                  <a:srgbClr val="F3985C"/>
                </a:solidFill>
              </a:rPr>
              <a:t> 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155" y="140769"/>
            <a:ext cx="80979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2. Places to stop and rest</a:t>
            </a:r>
          </a:p>
          <a:p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To give space outdoors for people to </a:t>
            </a:r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talk to one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another and give </a:t>
            </a:r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space to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sit, rest </a:t>
            </a:r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and help us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relax.</a:t>
            </a:r>
            <a:endParaRPr lang="en-GB" b="1" dirty="0">
              <a:solidFill>
                <a:srgbClr val="40838E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7918" y="3838124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Grassy areas</a:t>
            </a:r>
            <a:endParaRPr lang="en-GB" dirty="0">
              <a:solidFill>
                <a:srgbClr val="40838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6670" y="191255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B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enches</a:t>
            </a:r>
            <a:endParaRPr lang="en-GB" dirty="0">
              <a:solidFill>
                <a:srgbClr val="40838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46786" y="3444570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Areas to relax</a:t>
            </a:r>
            <a:endParaRPr lang="en-GB" b="1" dirty="0">
              <a:solidFill>
                <a:srgbClr val="40838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60" y="583436"/>
            <a:ext cx="2902324" cy="19735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06" y="1762910"/>
            <a:ext cx="2467716" cy="33267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r="25700"/>
          <a:stretch/>
        </p:blipFill>
        <p:spPr>
          <a:xfrm>
            <a:off x="182779" y="1910080"/>
            <a:ext cx="2955317" cy="283306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53301" y="2037631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rgbClr val="40838E"/>
                </a:solidFill>
                <a:latin typeface="Comic Sans MS" panose="030F0702030302020204" pitchFamily="66" charset="0"/>
              </a:rPr>
              <a:t>Parklets</a:t>
            </a:r>
            <a:endParaRPr lang="en-GB" dirty="0">
              <a:solidFill>
                <a:srgbClr val="40838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29" y="4207456"/>
            <a:ext cx="2717744" cy="1853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"/>
          <a:stretch/>
        </p:blipFill>
        <p:spPr>
          <a:xfrm>
            <a:off x="8679319" y="3859246"/>
            <a:ext cx="3308476" cy="23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1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155" y="140769"/>
            <a:ext cx="66035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3. Makes active travel easier</a:t>
            </a:r>
          </a:p>
          <a:p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To give a space to walk, cycle and scoot helping us get to places safely.</a:t>
            </a:r>
          </a:p>
          <a:p>
            <a:endParaRPr lang="en-GB" sz="3200" b="1" u="sng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0022" y="3349154"/>
            <a:ext cx="2814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losing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streets to cars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80" y="267865"/>
            <a:ext cx="4400120" cy="2928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29349" y="2510649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Wide pavements</a:t>
            </a:r>
            <a:endParaRPr lang="en-GB" dirty="0">
              <a:solidFill>
                <a:srgbClr val="40838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42" y="3969471"/>
            <a:ext cx="3942080" cy="2125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1043" y="3533820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ycle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lanes</a:t>
            </a:r>
            <a:endParaRPr lang="en-GB" dirty="0">
              <a:solidFill>
                <a:srgbClr val="40838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41" y="3693123"/>
            <a:ext cx="3585052" cy="2677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0"/>
          <a:stretch/>
        </p:blipFill>
        <p:spPr>
          <a:xfrm>
            <a:off x="541148" y="1748461"/>
            <a:ext cx="2876262" cy="19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9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5" y="71967"/>
            <a:ext cx="74748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40838E"/>
                </a:solidFill>
                <a:latin typeface="Comic Sans MS" panose="030F0702030302020204" pitchFamily="66" charset="0"/>
              </a:rPr>
              <a:t>4</a:t>
            </a:r>
            <a:r>
              <a:rPr lang="en-GB" sz="3200" b="1" u="sng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. </a:t>
            </a:r>
            <a:r>
              <a:rPr lang="en-GB" sz="3200" b="1" u="sng" dirty="0">
                <a:solidFill>
                  <a:srgbClr val="40838E"/>
                </a:solidFill>
                <a:latin typeface="Comic Sans MS" panose="030F0702030302020204" pitchFamily="66" charset="0"/>
              </a:rPr>
              <a:t>Things to see and </a:t>
            </a:r>
            <a:r>
              <a:rPr lang="en-GB" sz="3200" b="1" u="sng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do</a:t>
            </a:r>
          </a:p>
          <a:p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To give a space to play and exercise to help keep us fit, active and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healthy, as well as supporting good mental health.</a:t>
            </a:r>
            <a:endParaRPr lang="en-GB" sz="2400" dirty="0">
              <a:solidFill>
                <a:srgbClr val="40838E"/>
              </a:solidFill>
              <a:latin typeface="Comic Sans MS" panose="030F0702030302020204" pitchFamily="66" charset="0"/>
            </a:endParaRPr>
          </a:p>
          <a:p>
            <a:endParaRPr lang="en-GB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0395" y="2008512"/>
            <a:ext cx="2398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S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treet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art on 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walls</a:t>
            </a:r>
          </a:p>
          <a:p>
            <a:pPr algn="ctr"/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and floors </a:t>
            </a:r>
            <a:endParaRPr lang="en-GB" b="1" dirty="0">
              <a:solidFill>
                <a:srgbClr val="40838E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1032" y="140769"/>
            <a:ext cx="342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Bird watching and bug hotels</a:t>
            </a:r>
            <a:endParaRPr lang="en-GB" dirty="0">
              <a:solidFill>
                <a:srgbClr val="40838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" t="15556"/>
          <a:stretch/>
        </p:blipFill>
        <p:spPr>
          <a:xfrm>
            <a:off x="10088706" y="625292"/>
            <a:ext cx="1986661" cy="2498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13456" r="7117" b="28243"/>
          <a:stretch/>
        </p:blipFill>
        <p:spPr>
          <a:xfrm>
            <a:off x="9059858" y="778094"/>
            <a:ext cx="1442720" cy="14427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42551" y="4969574"/>
            <a:ext cx="2483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F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ruit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and 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vegetables</a:t>
            </a:r>
          </a:p>
          <a:p>
            <a:pPr algn="ctr"/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growing</a:t>
            </a:r>
            <a:endParaRPr lang="en-GB" dirty="0">
              <a:solidFill>
                <a:srgbClr val="40838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0056" y="3562199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Street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play</a:t>
            </a:r>
            <a:endParaRPr lang="en-GB" dirty="0">
              <a:solidFill>
                <a:srgbClr val="40838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07" y="3931531"/>
            <a:ext cx="3566160" cy="23812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545280" y="356219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Exercise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equipment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6214" r="20688"/>
          <a:stretch/>
        </p:blipFill>
        <p:spPr>
          <a:xfrm>
            <a:off x="6658386" y="1422739"/>
            <a:ext cx="2307731" cy="23567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r="21125"/>
          <a:stretch/>
        </p:blipFill>
        <p:spPr>
          <a:xfrm>
            <a:off x="4920490" y="1503680"/>
            <a:ext cx="1737896" cy="20561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/>
          <a:stretch/>
        </p:blipFill>
        <p:spPr>
          <a:xfrm>
            <a:off x="711200" y="3027680"/>
            <a:ext cx="3123273" cy="1943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61" y="3931531"/>
            <a:ext cx="3160268" cy="2200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5" t="50666" b="20000"/>
          <a:stretch/>
        </p:blipFill>
        <p:spPr>
          <a:xfrm>
            <a:off x="1546942" y="1893007"/>
            <a:ext cx="1031768" cy="9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9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6155" y="140769"/>
            <a:ext cx="760008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40838E"/>
                </a:solidFill>
                <a:latin typeface="Comic Sans MS" panose="030F0702030302020204" pitchFamily="66" charset="0"/>
              </a:rPr>
              <a:t>5</a:t>
            </a:r>
            <a:r>
              <a:rPr lang="en-GB" sz="3200" b="1" u="sng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.</a:t>
            </a:r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u="sng" dirty="0">
                <a:solidFill>
                  <a:srgbClr val="40838E"/>
                </a:solidFill>
                <a:latin typeface="Comic Sans MS" panose="030F0702030302020204" pitchFamily="66" charset="0"/>
              </a:rPr>
              <a:t>Greenery and </a:t>
            </a:r>
            <a:r>
              <a:rPr lang="en-GB" sz="3200" b="1" u="sng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planting</a:t>
            </a:r>
          </a:p>
          <a:p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To give </a:t>
            </a:r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a space for trees and plants to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grow, </a:t>
            </a:r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helping to clean the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air, </a:t>
            </a:r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drain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water and give a </a:t>
            </a:r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habitat for local </a:t>
            </a: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wildlife. </a:t>
            </a:r>
            <a:endParaRPr lang="en-GB" sz="2400" b="1" u="sng" dirty="0">
              <a:solidFill>
                <a:srgbClr val="40838E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27" y="3697560"/>
            <a:ext cx="3572546" cy="2376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8" y="2193034"/>
            <a:ext cx="3413760" cy="2560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18" y="114085"/>
            <a:ext cx="3377756" cy="2533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80" y="2763834"/>
            <a:ext cx="1719293" cy="23097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02" y="5190023"/>
            <a:ext cx="1828800" cy="1368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33333"/>
          <a:stretch/>
        </p:blipFill>
        <p:spPr>
          <a:xfrm>
            <a:off x="4121599" y="1476169"/>
            <a:ext cx="3894642" cy="19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4298" y="751249"/>
            <a:ext cx="90251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You are going to design an ‘Active Street’, for the road outside your school.</a:t>
            </a:r>
            <a:endParaRPr lang="en-GB" sz="3200" dirty="0">
              <a:solidFill>
                <a:srgbClr val="40838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016" y="3051101"/>
            <a:ext cx="3508870" cy="28108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03016" y="3542939"/>
            <a:ext cx="9025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What does a street design look like?</a:t>
            </a:r>
            <a:endParaRPr lang="en-GB" sz="3200" dirty="0">
              <a:solidFill>
                <a:srgbClr val="4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5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5" y="360680"/>
            <a:ext cx="6348095" cy="4446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1845" y="5022334"/>
            <a:ext cx="5150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Here are some examples of street design…</a:t>
            </a:r>
            <a:endParaRPr lang="en-GB" sz="2400" dirty="0">
              <a:solidFill>
                <a:srgbClr val="40838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043" y="528320"/>
            <a:ext cx="4016327" cy="57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5" y="360680"/>
            <a:ext cx="6348095" cy="4446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32165" y="5205214"/>
            <a:ext cx="5150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What are these parts?</a:t>
            </a:r>
          </a:p>
          <a:p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What is it for?</a:t>
            </a:r>
            <a:endParaRPr lang="en-GB" sz="2400" dirty="0">
              <a:solidFill>
                <a:srgbClr val="40838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95285" y="1659374"/>
            <a:ext cx="873760" cy="3545840"/>
          </a:xfrm>
          <a:prstGeom prst="straightConnector1">
            <a:avLst/>
          </a:prstGeom>
          <a:ln w="47625">
            <a:solidFill>
              <a:srgbClr val="F3985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120" y="101600"/>
            <a:ext cx="4266454" cy="606552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504940" y="5436046"/>
            <a:ext cx="2161540" cy="40194"/>
          </a:xfrm>
          <a:prstGeom prst="straightConnector1">
            <a:avLst/>
          </a:prstGeom>
          <a:ln w="47625">
            <a:solidFill>
              <a:srgbClr val="F3985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86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2942" y="3430385"/>
            <a:ext cx="6268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Easy </a:t>
            </a:r>
            <a:r>
              <a:rPr lang="en-GB" sz="32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to </a:t>
            </a:r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cross </a:t>
            </a:r>
          </a:p>
          <a:p>
            <a:pPr marL="514350" indent="-514350">
              <a:buAutoNum type="arabicPeriod"/>
            </a:pPr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Places </a:t>
            </a:r>
            <a:r>
              <a:rPr lang="en-GB" sz="32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to stop and </a:t>
            </a:r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rest</a:t>
            </a:r>
          </a:p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3. Make active </a:t>
            </a:r>
            <a:r>
              <a:rPr lang="en-GB" sz="32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</a:t>
            </a:r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ravel easier</a:t>
            </a:r>
          </a:p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4. Things </a:t>
            </a:r>
            <a:r>
              <a:rPr lang="en-GB" sz="32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to see and </a:t>
            </a:r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do</a:t>
            </a:r>
          </a:p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5. Greenery </a:t>
            </a:r>
            <a:r>
              <a:rPr lang="en-GB" sz="3200" b="1" dirty="0">
                <a:solidFill>
                  <a:srgbClr val="40838E"/>
                </a:solidFill>
                <a:latin typeface="Comic Sans MS" panose="030F0702030302020204" pitchFamily="66" charset="0"/>
              </a:rPr>
              <a:t>and </a:t>
            </a:r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planting</a:t>
            </a:r>
            <a:endParaRPr lang="en-GB" sz="3200" b="1" dirty="0">
              <a:solidFill>
                <a:srgbClr val="40838E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95" y="1217378"/>
            <a:ext cx="110490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Using these 5 categories, </a:t>
            </a:r>
          </a:p>
          <a:p>
            <a:endParaRPr lang="en-GB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What will you put in your design?</a:t>
            </a:r>
          </a:p>
          <a:p>
            <a:endParaRPr lang="en-GB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61" y="-27411"/>
            <a:ext cx="3606985" cy="28893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4173" y="271818"/>
            <a:ext cx="8136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40838E"/>
                </a:solidFill>
                <a:latin typeface="Comic Sans MS" panose="030F0702030302020204" pitchFamily="66" charset="0"/>
              </a:rPr>
              <a:t>First create a </a:t>
            </a:r>
            <a:r>
              <a:rPr lang="en-GB" sz="3600" b="1" dirty="0">
                <a:solidFill>
                  <a:srgbClr val="F3985C"/>
                </a:solidFill>
                <a:latin typeface="Comic Sans MS" panose="030F0702030302020204" pitchFamily="66" charset="0"/>
              </a:rPr>
              <a:t>Key</a:t>
            </a:r>
            <a:r>
              <a:rPr lang="en-GB" sz="3600" b="1" dirty="0">
                <a:solidFill>
                  <a:srgbClr val="40838E"/>
                </a:solidFill>
                <a:latin typeface="Comic Sans MS" panose="030F0702030302020204" pitchFamily="66" charset="0"/>
              </a:rPr>
              <a:t> for your design.</a:t>
            </a:r>
            <a:endParaRPr lang="en-GB" sz="3600" dirty="0">
              <a:solidFill>
                <a:srgbClr val="4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4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70" y="1117600"/>
            <a:ext cx="3402265" cy="4824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781" y="1394989"/>
            <a:ext cx="3606985" cy="28893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967" y="663042"/>
            <a:ext cx="37629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1. Easy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to 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cross </a:t>
            </a:r>
          </a:p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2. Places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to stop and 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rest</a:t>
            </a:r>
          </a:p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3. Make active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ravel easier</a:t>
            </a:r>
          </a:p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4. Things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to see and 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do</a:t>
            </a:r>
          </a:p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5. Greenery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and 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planting</a:t>
            </a:r>
            <a:endParaRPr lang="en-GB" sz="2000" b="1" dirty="0">
              <a:solidFill>
                <a:srgbClr val="40838E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967" y="201377"/>
            <a:ext cx="345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Categories to include:</a:t>
            </a:r>
            <a:endParaRPr lang="en-GB" sz="2400" dirty="0">
              <a:solidFill>
                <a:srgbClr val="408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07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78487" y="3910884"/>
            <a:ext cx="37629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1. Easy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to 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cross </a:t>
            </a:r>
          </a:p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2. Places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to stop and 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rest</a:t>
            </a:r>
          </a:p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3. Make active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ravel easier</a:t>
            </a:r>
          </a:p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4. Things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to see and 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do</a:t>
            </a:r>
          </a:p>
          <a:p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5. Greenery </a:t>
            </a:r>
            <a:r>
              <a:rPr lang="en-GB" sz="2000" b="1" dirty="0">
                <a:solidFill>
                  <a:srgbClr val="40838E"/>
                </a:solidFill>
                <a:latin typeface="Comic Sans MS" panose="030F0702030302020204" pitchFamily="66" charset="0"/>
              </a:rPr>
              <a:t>and </a:t>
            </a:r>
            <a:r>
              <a:rPr lang="en-GB" sz="20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planting</a:t>
            </a:r>
            <a:endParaRPr lang="en-GB" sz="2000" b="1" dirty="0">
              <a:solidFill>
                <a:srgbClr val="40838E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8487" y="3449219"/>
            <a:ext cx="345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Categories to include:</a:t>
            </a:r>
            <a:endParaRPr lang="en-GB" sz="2400" dirty="0">
              <a:solidFill>
                <a:srgbClr val="40838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81" y="363628"/>
            <a:ext cx="4779678" cy="2310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8569" y="1236394"/>
            <a:ext cx="5719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As a group, check each persons key,</a:t>
            </a:r>
          </a:p>
          <a:p>
            <a:r>
              <a:rPr lang="en-GB" sz="24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 that it has each of the categories.</a:t>
            </a:r>
            <a:endParaRPr lang="en-GB" sz="2400" b="1" dirty="0">
              <a:solidFill>
                <a:srgbClr val="40838E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01" y="3367939"/>
            <a:ext cx="929741" cy="92974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4986" y="178962"/>
            <a:ext cx="1339334" cy="461665"/>
            <a:chOff x="204986" y="178962"/>
            <a:chExt cx="1339334" cy="461665"/>
          </a:xfrm>
        </p:grpSpPr>
        <p:sp>
          <p:nvSpPr>
            <p:cNvPr id="6" name="Rectangle 5"/>
            <p:cNvSpPr/>
            <p:nvPr/>
          </p:nvSpPr>
          <p:spPr>
            <a:xfrm>
              <a:off x="204986" y="178962"/>
              <a:ext cx="1213583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4986" y="178962"/>
              <a:ext cx="1339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b="1" dirty="0" smtClean="0">
                  <a:solidFill>
                    <a:srgbClr val="F3985C"/>
                  </a:solidFill>
                  <a:latin typeface="Comic Sans MS" panose="030F0702030302020204" pitchFamily="66" charset="0"/>
                </a:rPr>
                <a:t>Plenary</a:t>
              </a:r>
              <a:endParaRPr lang="en-GB" sz="2400" dirty="0">
                <a:solidFill>
                  <a:srgbClr val="F3985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98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067254" y="4786375"/>
            <a:ext cx="6525306" cy="831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What went well? Or didn’t?</a:t>
            </a:r>
            <a:endParaRPr lang="en-GB" dirty="0" smtClean="0">
              <a:solidFill>
                <a:srgbClr val="4083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7334" y="560586"/>
            <a:ext cx="7510826" cy="831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8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Did anyone try their new route?</a:t>
            </a:r>
            <a:endParaRPr lang="en-GB" dirty="0" smtClean="0">
              <a:solidFill>
                <a:srgbClr val="40838E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1664984"/>
            <a:ext cx="2768693" cy="2217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664984"/>
            <a:ext cx="337312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7892" y="4006404"/>
            <a:ext cx="7894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What changes should be made to streets?</a:t>
            </a:r>
            <a:endParaRPr lang="en-GB" sz="3200" dirty="0">
              <a:solidFill>
                <a:srgbClr val="40838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0880" y="1399789"/>
            <a:ext cx="7965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What would persuade you to travel actively?</a:t>
            </a:r>
            <a:endParaRPr lang="en-GB" sz="3200" dirty="0">
              <a:solidFill>
                <a:srgbClr val="40838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27" y="165459"/>
            <a:ext cx="3606985" cy="28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3" y="995680"/>
            <a:ext cx="5261278" cy="3169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0473" y="304671"/>
            <a:ext cx="11049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Would you want to walk or cycle on these streets?</a:t>
            </a:r>
            <a:endParaRPr lang="en-GB" sz="3200" dirty="0">
              <a:solidFill>
                <a:srgbClr val="40838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9913" y="4663311"/>
            <a:ext cx="2368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Why not?</a:t>
            </a:r>
            <a:endParaRPr lang="en-GB" sz="3200" dirty="0">
              <a:solidFill>
                <a:srgbClr val="40838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19" y="2580640"/>
            <a:ext cx="5705409" cy="33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1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0473" y="304671"/>
            <a:ext cx="11049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Would you want to walk or cycle on these streets?</a:t>
            </a:r>
            <a:endParaRPr lang="en-GB" sz="3200" dirty="0">
              <a:solidFill>
                <a:srgbClr val="40838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9913" y="4663311"/>
            <a:ext cx="2368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Why not?</a:t>
            </a:r>
            <a:endParaRPr lang="en-GB" sz="3200" dirty="0">
              <a:solidFill>
                <a:srgbClr val="4083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2139126"/>
            <a:ext cx="5194552" cy="3895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3" y="1019825"/>
            <a:ext cx="4693920" cy="35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5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0473" y="2458720"/>
            <a:ext cx="68393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But many other groups use streets.</a:t>
            </a:r>
          </a:p>
          <a:p>
            <a:pPr>
              <a:spcAft>
                <a:spcPts val="0"/>
              </a:spcAft>
            </a:pPr>
            <a:endParaRPr lang="en-GB" sz="2400" dirty="0" smtClean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400" dirty="0" smtClean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Who else uses streets?</a:t>
            </a:r>
            <a:r>
              <a:rPr lang="en-GB" dirty="0">
                <a:solidFill>
                  <a:srgbClr val="4083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10" y="3845503"/>
            <a:ext cx="2949885" cy="22124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36" y="1576350"/>
            <a:ext cx="2511208" cy="20116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1968" y="628830"/>
            <a:ext cx="9643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000" dirty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Streets in towns and cities are usually designed for vehicles. </a:t>
            </a:r>
          </a:p>
        </p:txBody>
      </p:sp>
    </p:spTree>
    <p:extLst>
      <p:ext uri="{BB962C8B-B14F-4D97-AF65-F5344CB8AC3E}">
        <p14:creationId xmlns:p14="http://schemas.microsoft.com/office/powerpoint/2010/main" val="400872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25600" y="2114957"/>
            <a:ext cx="82600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Children </a:t>
            </a:r>
            <a:r>
              <a:rPr lang="en-GB" sz="2800" dirty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playing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People socialising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People walking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People cycling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People exercising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Also wildlife – birds, frogs and hedgehogs can live in the streets around us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39" y="425648"/>
            <a:ext cx="5346859" cy="3016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898" y="633214"/>
            <a:ext cx="4756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40838E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Who else uses streets?</a:t>
            </a:r>
            <a:r>
              <a:rPr lang="en-GB" sz="2800" b="1" dirty="0">
                <a:solidFill>
                  <a:srgbClr val="40838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411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7192" y="2319653"/>
            <a:ext cx="87596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How would your street design make you want to cycle or walk to school?</a:t>
            </a:r>
            <a:endParaRPr lang="en-GB" sz="3200" dirty="0">
              <a:solidFill>
                <a:srgbClr val="40838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473" y="304671"/>
            <a:ext cx="11049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You are going to design an ‘Active Street’.</a:t>
            </a:r>
            <a:endParaRPr lang="en-GB" sz="3200" dirty="0">
              <a:solidFill>
                <a:srgbClr val="40838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9593" y="4500751"/>
            <a:ext cx="6514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Let’s look at the 5 categories:</a:t>
            </a:r>
            <a:endParaRPr lang="en-GB" sz="3200" dirty="0">
              <a:solidFill>
                <a:srgbClr val="40838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6" y="1672844"/>
            <a:ext cx="3161115" cy="23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2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0769"/>
            <a:ext cx="60655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3200" b="1" u="sng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Easy roads to cross</a:t>
            </a:r>
          </a:p>
          <a:p>
            <a:r>
              <a:rPr lang="en-GB" sz="2400" dirty="0">
                <a:solidFill>
                  <a:srgbClr val="40838E"/>
                </a:solidFill>
                <a:latin typeface="Comic Sans MS" panose="030F0702030302020204" pitchFamily="66" charset="0"/>
              </a:rPr>
              <a:t>To give a space to walk, cycle and scoot helping us get to places safely.</a:t>
            </a:r>
          </a:p>
          <a:p>
            <a:endParaRPr lang="en-GB" sz="3200" b="1" u="sng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63449" y="3677910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Road </a:t>
            </a:r>
            <a:r>
              <a:rPr lang="en-GB" b="1" dirty="0" err="1">
                <a:solidFill>
                  <a:srgbClr val="40838E"/>
                </a:solidFill>
                <a:latin typeface="Comic Sans MS" panose="030F0702030302020204" pitchFamily="66" charset="0"/>
              </a:rPr>
              <a:t>narrowings</a:t>
            </a:r>
            <a:endParaRPr lang="en-GB" dirty="0">
              <a:solidFill>
                <a:srgbClr val="40838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53" y="3876760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R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aised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crossings</a:t>
            </a:r>
            <a:endParaRPr lang="en-GB" dirty="0">
              <a:solidFill>
                <a:srgbClr val="40838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9284" y="3620996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D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iagonal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crossings</a:t>
            </a:r>
            <a:endParaRPr lang="en-GB" dirty="0">
              <a:solidFill>
                <a:srgbClr val="40838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56670" y="191255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olourful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crossings </a:t>
            </a:r>
            <a:endParaRPr lang="en-GB" dirty="0">
              <a:solidFill>
                <a:srgbClr val="4083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11155" r="10306"/>
          <a:stretch/>
        </p:blipFill>
        <p:spPr>
          <a:xfrm>
            <a:off x="5785150" y="122241"/>
            <a:ext cx="3271520" cy="2115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43111" r="10121"/>
          <a:stretch/>
        </p:blipFill>
        <p:spPr>
          <a:xfrm>
            <a:off x="7753571" y="1536119"/>
            <a:ext cx="4113310" cy="1967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16889" r="3050" b="13926"/>
          <a:stretch/>
        </p:blipFill>
        <p:spPr>
          <a:xfrm>
            <a:off x="167973" y="1433744"/>
            <a:ext cx="3670656" cy="17545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52938" y="272230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Z</a:t>
            </a:r>
            <a:r>
              <a:rPr lang="en-GB" b="1" dirty="0" smtClean="0">
                <a:solidFill>
                  <a:srgbClr val="40838E"/>
                </a:solidFill>
                <a:latin typeface="Comic Sans MS" panose="030F0702030302020204" pitchFamily="66" charset="0"/>
              </a:rPr>
              <a:t>ebra </a:t>
            </a:r>
            <a:r>
              <a:rPr lang="en-GB" b="1" dirty="0">
                <a:solidFill>
                  <a:srgbClr val="40838E"/>
                </a:solidFill>
                <a:latin typeface="Comic Sans MS" panose="030F0702030302020204" pitchFamily="66" charset="0"/>
              </a:rPr>
              <a:t>crossings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7" r="50889"/>
          <a:stretch/>
        </p:blipFill>
        <p:spPr>
          <a:xfrm>
            <a:off x="2020219" y="3462139"/>
            <a:ext cx="2806700" cy="1901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6" t="29878" r="3886" b="-29878"/>
          <a:stretch/>
        </p:blipFill>
        <p:spPr>
          <a:xfrm>
            <a:off x="4927195" y="4105938"/>
            <a:ext cx="3779110" cy="28332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0"/>
          <a:stretch/>
        </p:blipFill>
        <p:spPr>
          <a:xfrm>
            <a:off x="9981346" y="3620996"/>
            <a:ext cx="1813601" cy="29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44748"/>
      </p:ext>
    </p:extLst>
  </p:cSld>
  <p:clrMapOvr>
    <a:masterClrMapping/>
  </p:clrMapOvr>
</p:sld>
</file>

<file path=ppt/theme/theme1.xml><?xml version="1.0" encoding="utf-8"?>
<a:theme xmlns:a="http://schemas.openxmlformats.org/drawingml/2006/main" name="council them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uncil theme powerpoint" id="{6A1323C5-92BD-4FBE-887B-5B5C703556E3}" vid="{4712D29F-D59D-4253-9FC2-12DA793B5F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606</Words>
  <Application>Microsoft Office PowerPoint</Application>
  <PresentationFormat>Widescreen</PresentationFormat>
  <Paragraphs>105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council theme powerpoint</vt:lpstr>
      <vt:lpstr>Active Travel Lesson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Cardiff Council - Cyngor Dinas Caerdydd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Councillor Briefing 1st October 2019 Cardiff School Streets</dc:title>
  <dc:creator>Wade, Rhiannon</dc:creator>
  <cp:lastModifiedBy>Marshallsea, Naomi</cp:lastModifiedBy>
  <cp:revision>211</cp:revision>
  <cp:lastPrinted>2019-11-26T18:19:14Z</cp:lastPrinted>
  <dcterms:created xsi:type="dcterms:W3CDTF">2019-09-26T13:21:54Z</dcterms:created>
  <dcterms:modified xsi:type="dcterms:W3CDTF">2020-09-03T13:06:16Z</dcterms:modified>
</cp:coreProperties>
</file>