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0" r:id="rId17"/>
    <p:sldId id="256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1" r:id="rId34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85C"/>
    <a:srgbClr val="33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D942-4FB5-8B4F-A66F-D11E284A9EB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1CE6-02EB-0547-923E-9027F8442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619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D942-4FB5-8B4F-A66F-D11E284A9EB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1CE6-02EB-0547-923E-9027F8442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007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D942-4FB5-8B4F-A66F-D11E284A9EB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1CE6-02EB-0547-923E-9027F8442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943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D942-4FB5-8B4F-A66F-D11E284A9EB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1CE6-02EB-0547-923E-9027F8442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14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D942-4FB5-8B4F-A66F-D11E284A9EB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1CE6-02EB-0547-923E-9027F8442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105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D942-4FB5-8B4F-A66F-D11E284A9EB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1CE6-02EB-0547-923E-9027F8442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64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D942-4FB5-8B4F-A66F-D11E284A9EB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1CE6-02EB-0547-923E-9027F8442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178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D942-4FB5-8B4F-A66F-D11E284A9EB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1CE6-02EB-0547-923E-9027F8442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519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D942-4FB5-8B4F-A66F-D11E284A9EB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1CE6-02EB-0547-923E-9027F8442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599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D942-4FB5-8B4F-A66F-D11E284A9EB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1CE6-02EB-0547-923E-9027F8442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75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D942-4FB5-8B4F-A66F-D11E284A9EB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1CE6-02EB-0547-923E-9027F8442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901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ED942-4FB5-8B4F-A66F-D11E284A9EB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1CE6-02EB-0547-923E-9027F8442C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ooter Wid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3849"/>
            <a:ext cx="9144000" cy="20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/>
          <a:ea typeface="+mj-ea"/>
          <a:cs typeface="Comic Sans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/>
          <a:ea typeface="+mn-ea"/>
          <a:cs typeface="Comic Sans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/>
          <a:ea typeface="+mn-ea"/>
          <a:cs typeface="Comic Sans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/>
          <a:ea typeface="+mn-ea"/>
          <a:cs typeface="Comic Sans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/>
          <a:ea typeface="+mn-ea"/>
          <a:cs typeface="Comic Sans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01" y="1513792"/>
            <a:ext cx="825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5400" b="0" i="0" strike="noStrike" cap="none" spc="0" baseline="0" dirty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Cwis Ôl Troed Carbon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17" y="2583411"/>
            <a:ext cx="2883425" cy="26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2322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640720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9. Oes gennych chi anifail anwes?</a:t>
            </a: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674369"/>
              </p:ext>
            </p:extLst>
          </p:nvPr>
        </p:nvGraphicFramePr>
        <p:xfrm>
          <a:off x="651083" y="1067544"/>
          <a:ext cx="6648607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7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7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Nac oes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Cath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Anifail anwes arall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7897" r="3339"/>
          <a:stretch>
            <a:fillRect/>
          </a:stretch>
        </p:blipFill>
        <p:spPr>
          <a:xfrm>
            <a:off x="4852704" y="3186579"/>
            <a:ext cx="3842326" cy="2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725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189909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10. Wyt ti’n defnyddio bagiau siopa amldro?</a:t>
            </a: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35861"/>
              </p:ext>
            </p:extLst>
          </p:nvPr>
        </p:nvGraphicFramePr>
        <p:xfrm>
          <a:off x="651083" y="1067544"/>
          <a:ext cx="6648607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4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Tro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Y rhan fwyaf o’r amser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Weithiau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Yn anaml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9292" r="11482" b="4512"/>
          <a:stretch>
            <a:fillRect/>
          </a:stretch>
        </p:blipFill>
        <p:spPr>
          <a:xfrm>
            <a:off x="5456613" y="2650837"/>
            <a:ext cx="2708333" cy="292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563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640720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11. Sut rwyt ti’n ymolchi?</a:t>
            </a: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040866"/>
              </p:ext>
            </p:extLst>
          </p:nvPr>
        </p:nvGraphicFramePr>
        <p:xfrm>
          <a:off x="651083" y="1067544"/>
          <a:ext cx="6648607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8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Yn y bath bob amser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Yn y bath fel arfer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Yn y gawod fel arfer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Yn y gawod bob amser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169" r="13210"/>
          <a:stretch>
            <a:fillRect/>
          </a:stretch>
        </p:blipFill>
        <p:spPr>
          <a:xfrm>
            <a:off x="5070763" y="1067544"/>
            <a:ext cx="3001818" cy="2084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 r="7778"/>
          <a:stretch>
            <a:fillRect/>
          </a:stretch>
        </p:blipFill>
        <p:spPr>
          <a:xfrm>
            <a:off x="5070764" y="3749962"/>
            <a:ext cx="3001818" cy="189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040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189909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12. Wyt ti’n diffodd y dŵr wrth frwshio dy ddannedd?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52828"/>
              </p:ext>
            </p:extLst>
          </p:nvPr>
        </p:nvGraphicFramePr>
        <p:xfrm>
          <a:off x="651083" y="1067544"/>
          <a:ext cx="6648607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6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Byth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Weithiau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Fel arfer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Tro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71" y="3177308"/>
            <a:ext cx="2595419" cy="194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4184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75294" cy="1189909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13. Pa mor aml rwyt ti’n cael dillad newydd?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6654"/>
              </p:ext>
            </p:extLst>
          </p:nvPr>
        </p:nvGraphicFramePr>
        <p:xfrm>
          <a:off x="651083" y="1067544"/>
          <a:ext cx="6871554" cy="342068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0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Dwi’n cael y rhan fwyaf o fy nillad o siopau elusen neu’n eu cael gan ffrindiau a theulu</a:t>
                      </a: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  </a:t>
                      </a:r>
                      <a:endParaRPr lang="en-US" sz="32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6-12 mis </a:t>
                      </a:r>
                      <a:endParaRPr lang="en-US" sz="32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2-5 mis </a:t>
                      </a:r>
                      <a:endParaRPr lang="en-US" sz="32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mis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7028" r="17763" b="11658"/>
          <a:stretch>
            <a:fillRect/>
          </a:stretch>
        </p:blipFill>
        <p:spPr>
          <a:xfrm>
            <a:off x="4747490" y="3296734"/>
            <a:ext cx="3870037" cy="23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35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640720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14. Beth rwyt ti’n ei ailgylchu?</a:t>
            </a: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88660"/>
              </p:ext>
            </p:extLst>
          </p:nvPr>
        </p:nvGraphicFramePr>
        <p:xfrm>
          <a:off x="651083" y="1067544"/>
          <a:ext cx="6648607" cy="36035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9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Dydw i ddim yn ailgylchu llawer o bethau</a:t>
                      </a:r>
                      <a:endParaRPr lang="en-US" sz="32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Rhai poteli a chaniau </a:t>
                      </a:r>
                      <a:endParaRPr lang="en-US" sz="24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Poteli, caniau, gwydr a phapur</a:t>
                      </a:r>
                      <a:endParaRPr lang="en-US" sz="24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Dwi’n ceisio peidio â phrynu pethau nad oes modd eu hailgylchu</a:t>
                      </a:r>
                      <a:r>
                        <a:rPr lang="cy-GB" sz="3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  </a:t>
                      </a:r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 </a:t>
                      </a:r>
                      <a:endParaRPr lang="en-US" sz="3200" b="0" dirty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087" y="1423590"/>
            <a:ext cx="1884218" cy="18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80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372972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28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15. Sawl awr y dydd rwyt ti a'r teulu yn gwylio'r teledu, yn defnyddio cyfrifiadur neu'n chwarae gemau fideo?</a:t>
            </a:r>
            <a:endParaRPr lang="en-GB" sz="28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887950"/>
              </p:ext>
            </p:extLst>
          </p:nvPr>
        </p:nvGraphicFramePr>
        <p:xfrm>
          <a:off x="651083" y="1173374"/>
          <a:ext cx="6648607" cy="34816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Dydyn ni ddim yn gwneud y rhain bob dydd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1-3 awr </a:t>
                      </a:r>
                      <a:endParaRPr lang="en-US" sz="24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4-5 awr</a:t>
                      </a:r>
                      <a:endParaRPr lang="en-US" sz="24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 6 awr neu fwy</a:t>
                      </a:r>
                      <a:endParaRPr lang="en-US" sz="2400" b="0" dirty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53" y="2965070"/>
            <a:ext cx="3985491" cy="26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097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992" y="322455"/>
            <a:ext cx="6618017" cy="256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5400" b="0" i="0" strike="noStrike" cap="none" spc="0" baseline="0" dirty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Cwis Ôl Troed Carbon   </a:t>
            </a:r>
          </a:p>
          <a:p>
            <a:pPr algn="ctr"/>
            <a:endParaRPr lang="en-US" sz="5400" dirty="0">
              <a:solidFill>
                <a:srgbClr val="336F7B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55" t="6645" r="9944" b="11928"/>
          <a:stretch>
            <a:fillRect/>
          </a:stretch>
        </p:blipFill>
        <p:spPr>
          <a:xfrm>
            <a:off x="2953559" y="2065035"/>
            <a:ext cx="3611876" cy="3955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2992" y="2904290"/>
            <a:ext cx="6618017" cy="1739098"/>
          </a:xfrm>
          <a:prstGeom prst="rect">
            <a:avLst/>
          </a:prstGeom>
          <a:solidFill>
            <a:srgbClr val="F398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sz="5400" b="0" i="0" strike="noStrike" cap="none" spc="0" baseline="0" dirty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Mae’n amser edrych ar </a:t>
            </a:r>
            <a:r>
              <a:rPr lang="cy-GB" sz="5400" b="0" i="0" strike="noStrike" cap="none" spc="0" baseline="0" dirty="0" smtClean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y </a:t>
            </a:r>
            <a:r>
              <a:rPr lang="cy-GB" sz="5400" b="0" i="0" strike="noStrike" cap="none" spc="0" baseline="0" dirty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sgoriau </a:t>
            </a:r>
            <a:endParaRPr lang="en-US" sz="5400" dirty="0">
              <a:solidFill>
                <a:srgbClr val="336F7B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790677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189909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1. Sut rwyt ti’n mynd i’r ysgol fel arfer? </a:t>
            </a:r>
            <a:endParaRPr lang="en-US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711409"/>
              </p:ext>
            </p:extLst>
          </p:nvPr>
        </p:nvGraphicFramePr>
        <p:xfrm>
          <a:off x="651083" y="1067544"/>
          <a:ext cx="7850679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4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24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Cerdded, beicio neu sgwtera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Bws neu drên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Parcio a cherdded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Car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31" y="3897746"/>
            <a:ext cx="3868742" cy="20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195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189909"/>
          </a:xfrm>
        </p:spPr>
        <p:txBody>
          <a:bodyPr anchor="t" anchorCtr="0">
            <a:spAutoFit/>
          </a:bodyPr>
          <a:lstStyle/>
          <a:p>
            <a:pPr lvl="0"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2. Pan fyddi di gyda dy deulu, sut rydych chi’n teithio fel arfer?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589018"/>
              </p:ext>
            </p:extLst>
          </p:nvPr>
        </p:nvGraphicFramePr>
        <p:xfrm>
          <a:off x="651083" y="1067544"/>
          <a:ext cx="7850679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6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24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Cerdded, beicio neu sgwtera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Bws neu drên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Parcio a cherdded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Car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8" y="3839005"/>
            <a:ext cx="2913661" cy="19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76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42490" cy="1189909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cy-GB" sz="3600" b="0" i="0" strike="noStrike" cap="none" spc="0" baseline="0" dirty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1. Sut rwyt ti’n mynd i’r ysgol fel arfer? </a:t>
            </a:r>
            <a:endParaRPr lang="en-US" sz="3600" dirty="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579258"/>
              </p:ext>
            </p:extLst>
          </p:nvPr>
        </p:nvGraphicFramePr>
        <p:xfrm>
          <a:off x="651083" y="1067544"/>
          <a:ext cx="6648607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54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Cerdded, beicio neu sgwtera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Bws neu drên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Parcio a cherdded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</a:t>
                      </a:r>
                      <a:r>
                        <a:rPr lang="cy-GB" sz="2400" b="0" i="0" strike="noStrike" cap="none" spc="0" baseline="0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h</a:t>
                      </a:r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)</a:t>
                      </a:r>
                      <a:endParaRPr lang="en-US" sz="2400" b="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Car</a:t>
                      </a:r>
                      <a:endParaRPr lang="en-US" sz="2400" b="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58" y="3519055"/>
            <a:ext cx="3868742" cy="20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0827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189909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3. Pa mor aml rwyt ti’n teithio mewn awyren?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668533"/>
              </p:ext>
            </p:extLst>
          </p:nvPr>
        </p:nvGraphicFramePr>
        <p:xfrm>
          <a:off x="651083" y="1067544"/>
          <a:ext cx="7850679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89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24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Byth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ychydig flynyddoedd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blwyddyn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Mwy nag unwaith y flwyddyn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48" y="4528395"/>
            <a:ext cx="2891414" cy="16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882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189909"/>
          </a:xfrm>
        </p:spPr>
        <p:txBody>
          <a:bodyPr anchor="t" anchorCtr="0">
            <a:spAutoFit/>
          </a:bodyPr>
          <a:lstStyle/>
          <a:p>
            <a:pPr lvl="0"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4. Sut rwyt ti’n disgrifio dy ddeiet? </a:t>
            </a:r>
            <a:r>
              <a:rPr sz="3600"/>
              <a:t/>
            </a:r>
            <a:br>
              <a:rPr sz="3600"/>
            </a:b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394022"/>
              </p:ext>
            </p:extLst>
          </p:nvPr>
        </p:nvGraphicFramePr>
        <p:xfrm>
          <a:off x="651083" y="1067544"/>
          <a:ext cx="7850679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6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24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Cael cig yn y rhan fwyaf o brydau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Cael cig mewn rhai prydau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Llysieuol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Figan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5679" r="2499" b="5448"/>
          <a:stretch>
            <a:fillRect/>
          </a:stretch>
        </p:blipFill>
        <p:spPr>
          <a:xfrm>
            <a:off x="4618180" y="4214151"/>
            <a:ext cx="2309091" cy="18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0071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2288286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5. Faint o’r bwyd sydd ar dy blât yn cael ei daflu? </a:t>
            </a: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663739"/>
              </p:ext>
            </p:extLst>
          </p:nvPr>
        </p:nvGraphicFramePr>
        <p:xfrm>
          <a:off x="651083" y="1067544"/>
          <a:ext cx="7850679" cy="34816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7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7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24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Dydw i ddim yn gorffen fy mhrydau’n aml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Dwi weithiau’n gorffen fy mhrydau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Dwi fel arfer yn gorffen fy mhrydau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Dwi bob amser yn gorffen fy mhrydau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5770" r="11831" b="8039"/>
          <a:stretch>
            <a:fillRect/>
          </a:stretch>
        </p:blipFill>
        <p:spPr>
          <a:xfrm>
            <a:off x="6801576" y="4549185"/>
            <a:ext cx="1893454" cy="17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603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2288286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6. Pa mor aml rwyt ti’n defnyddio poteli yfed plastig?</a:t>
            </a: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530048"/>
              </p:ext>
            </p:extLst>
          </p:nvPr>
        </p:nvGraphicFramePr>
        <p:xfrm>
          <a:off x="651083" y="1067544"/>
          <a:ext cx="7850679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80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24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dydd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wythnos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Yn anaml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Byth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76" y="4343450"/>
            <a:ext cx="5197186" cy="18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0669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3" t="9056" r="6379" b="67461"/>
          <a:stretch>
            <a:fillRect/>
          </a:stretch>
        </p:blipFill>
        <p:spPr>
          <a:xfrm>
            <a:off x="2300929" y="5018260"/>
            <a:ext cx="1570181" cy="1071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739098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7. Pa fath o gartref rwyt ti’n byw ynddo?</a:t>
            </a:r>
            <a:r>
              <a:rPr sz="3600"/>
              <a:t/>
            </a:r>
            <a:br>
              <a:rPr sz="3600"/>
            </a:b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355219"/>
              </p:ext>
            </p:extLst>
          </p:nvPr>
        </p:nvGraphicFramePr>
        <p:xfrm>
          <a:off x="651083" y="1067544"/>
          <a:ext cx="7850679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7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7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24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Tŷ sengl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Tŷ pâr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Tŷ teras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Fflat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49487" r="65931" b="26220"/>
          <a:stretch>
            <a:fillRect/>
          </a:stretch>
        </p:blipFill>
        <p:spPr>
          <a:xfrm>
            <a:off x="5834991" y="5049130"/>
            <a:ext cx="1828800" cy="1108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4" t="48469" r="3614" b="25820"/>
          <a:stretch>
            <a:fillRect/>
          </a:stretch>
        </p:blipFill>
        <p:spPr>
          <a:xfrm>
            <a:off x="3871110" y="4620266"/>
            <a:ext cx="1865745" cy="1173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9" t="5798" r="39761" b="66467"/>
          <a:stretch>
            <a:fillRect/>
          </a:stretch>
        </p:blipFill>
        <p:spPr>
          <a:xfrm>
            <a:off x="7781555" y="4620266"/>
            <a:ext cx="1256145" cy="126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952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96023" cy="1739098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8. Wyt ti’n diffodd goleuadau ac offer yn hytrach na’u eu gadael ar ‘stand-by?</a:t>
            </a:r>
            <a:r>
              <a:rPr sz="3600"/>
              <a:t/>
            </a:r>
            <a:br>
              <a:rPr sz="3600"/>
            </a:b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722939"/>
              </p:ext>
            </p:extLst>
          </p:nvPr>
        </p:nvGraphicFramePr>
        <p:xfrm>
          <a:off x="651083" y="1281928"/>
          <a:ext cx="7850679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0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24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Tro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Fel arfer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Weithiau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Byth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2388" r="36364" b="31617"/>
          <a:stretch>
            <a:fillRect/>
          </a:stretch>
        </p:blipFill>
        <p:spPr>
          <a:xfrm>
            <a:off x="3189428" y="4581963"/>
            <a:ext cx="1644073" cy="1450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92" y="4581236"/>
            <a:ext cx="1948148" cy="14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22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640720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9. Oes gennych chi anifail anwes?</a:t>
            </a: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33891"/>
              </p:ext>
            </p:extLst>
          </p:nvPr>
        </p:nvGraphicFramePr>
        <p:xfrm>
          <a:off x="651083" y="1067544"/>
          <a:ext cx="7850679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9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7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24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Nac oes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Cath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Anifail anwes arall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7897" r="3339"/>
          <a:stretch>
            <a:fillRect/>
          </a:stretch>
        </p:blipFill>
        <p:spPr>
          <a:xfrm>
            <a:off x="4488873" y="4142157"/>
            <a:ext cx="2706253" cy="19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338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189909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10. Wyt ti’n defnyddio bagiau siopa amldro?</a:t>
            </a: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09532"/>
              </p:ext>
            </p:extLst>
          </p:nvPr>
        </p:nvGraphicFramePr>
        <p:xfrm>
          <a:off x="651083" y="1067544"/>
          <a:ext cx="7850679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1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24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Tro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Y rhan fwyaf o’r amser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Weithiau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Yn anaml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t="9292" r="11482" b="4512"/>
          <a:stretch>
            <a:fillRect/>
          </a:stretch>
        </p:blipFill>
        <p:spPr>
          <a:xfrm>
            <a:off x="4941455" y="3983670"/>
            <a:ext cx="1930400" cy="208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4918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640720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11. Sut rwyt ti’n ymolchi?</a:t>
            </a: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09776"/>
              </p:ext>
            </p:extLst>
          </p:nvPr>
        </p:nvGraphicFramePr>
        <p:xfrm>
          <a:off x="651083" y="1067544"/>
          <a:ext cx="7850679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5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24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Yn y bath bob amser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Yn y bath fel arfer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Yn y gawod fel arfer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Yn y gawod bob amser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169" r="13210"/>
          <a:stretch>
            <a:fillRect/>
          </a:stretch>
        </p:blipFill>
        <p:spPr>
          <a:xfrm>
            <a:off x="3115741" y="4603514"/>
            <a:ext cx="2065858" cy="1434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 r="7778"/>
          <a:stretch>
            <a:fillRect/>
          </a:stretch>
        </p:blipFill>
        <p:spPr>
          <a:xfrm>
            <a:off x="6086764" y="4606627"/>
            <a:ext cx="2262909" cy="14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335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189909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12. Wyt ti’n diffodd y dŵr wrth frwshio dy ddannedd?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479371"/>
              </p:ext>
            </p:extLst>
          </p:nvPr>
        </p:nvGraphicFramePr>
        <p:xfrm>
          <a:off x="651083" y="1067544"/>
          <a:ext cx="7850679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4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24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Byth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Weithiau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Fel arfer </a:t>
                      </a:r>
                      <a:endParaRPr lang="en-US" sz="24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Tro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73" y="4283363"/>
            <a:ext cx="2290617" cy="17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79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189909"/>
          </a:xfrm>
        </p:spPr>
        <p:txBody>
          <a:bodyPr anchor="t" anchorCtr="0">
            <a:spAutoFit/>
          </a:bodyPr>
          <a:lstStyle/>
          <a:p>
            <a:pPr lvl="0"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2. Pan fyddi di gyda dy deulu, sut rydych chi’n teithio fel arfer?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419557"/>
              </p:ext>
            </p:extLst>
          </p:nvPr>
        </p:nvGraphicFramePr>
        <p:xfrm>
          <a:off x="752683" y="1215326"/>
          <a:ext cx="6648607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1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Cerdded, beicio neu sgwtera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Bws neu drên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Parcio a cherdded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Car</a:t>
                      </a:r>
                      <a:endParaRPr lang="en-US" sz="2400" b="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3312532"/>
            <a:ext cx="2913661" cy="19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7314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189909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13. Pa mor aml rwyt ti’n cael dillad newydd?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59537"/>
              </p:ext>
            </p:extLst>
          </p:nvPr>
        </p:nvGraphicFramePr>
        <p:xfrm>
          <a:off x="651083" y="1067544"/>
          <a:ext cx="7850679" cy="342068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24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0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Dwi’n cael y rhan fwyaf o fy nillad o siopau elusen neu’n eu cael gan ffrindiau a theulu</a:t>
                      </a: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  </a:t>
                      </a:r>
                      <a:endParaRPr lang="en-US" sz="32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6-12 mis </a:t>
                      </a:r>
                      <a:endParaRPr lang="en-US" sz="32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2-5 mis </a:t>
                      </a:r>
                      <a:endParaRPr lang="en-US" sz="32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mis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7028" r="17763" b="11658"/>
          <a:stretch>
            <a:fillRect/>
          </a:stretch>
        </p:blipFill>
        <p:spPr>
          <a:xfrm>
            <a:off x="4276437" y="4244926"/>
            <a:ext cx="2780145" cy="17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4144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640720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14. Beth rwyt ti’n ei ailgylchu?</a:t>
            </a: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2738"/>
              </p:ext>
            </p:extLst>
          </p:nvPr>
        </p:nvGraphicFramePr>
        <p:xfrm>
          <a:off x="651083" y="1067544"/>
          <a:ext cx="7850679" cy="36035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24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Dydw i ddim yn ailgylchu llawer o bethau</a:t>
                      </a:r>
                      <a:endParaRPr lang="en-US" sz="32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Rhai poteli a chaniau </a:t>
                      </a:r>
                      <a:endParaRPr lang="en-US" sz="24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Poteli, caniau, gwydr a phapur</a:t>
                      </a:r>
                      <a:endParaRPr lang="en-US" sz="24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Dwi’n ceisio peidio â phrynu pethau nad oes modd eu hailgylchu</a:t>
                      </a:r>
                      <a:r>
                        <a:rPr lang="cy-GB" sz="3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  </a:t>
                      </a: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 </a:t>
                      </a:r>
                      <a:endParaRPr lang="en-US" sz="32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50" y="4414982"/>
            <a:ext cx="1904368" cy="18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3091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372972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28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15. Sawl awr y dydd rwyt ti a'r teulu yn gwylio'r teledu, yn defnyddio cyfrifiadur neu'n chwarae gemau fideo?</a:t>
            </a:r>
            <a:endParaRPr lang="en-GB" sz="28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220617"/>
              </p:ext>
            </p:extLst>
          </p:nvPr>
        </p:nvGraphicFramePr>
        <p:xfrm>
          <a:off x="651083" y="1173374"/>
          <a:ext cx="7850679" cy="34816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8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12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PWYNTIAU</a:t>
                      </a:r>
                      <a:endParaRPr lang="en-US" sz="1200" b="0" u="none">
                        <a:latin typeface="Comic Sans MS"/>
                        <a:cs typeface="Comic Sans MS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Dydyn ni ddim yn gwneud y rhain bob dydd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1-3 awr </a:t>
                      </a:r>
                      <a:endParaRPr lang="en-US" sz="24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2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4-5 awr</a:t>
                      </a:r>
                      <a:endParaRPr lang="en-US" sz="24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5</a:t>
                      </a:r>
                      <a:endParaRPr lang="en-US" sz="240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6 awr neu fwy</a:t>
                      </a:r>
                      <a:endParaRPr lang="en-US" sz="2400" b="0" smtClean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10</a:t>
                      </a:r>
                      <a:endParaRPr lang="en-US" sz="240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673" y="4073434"/>
            <a:ext cx="3098799" cy="20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2069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0" t="2184" r="3050" b="52603"/>
          <a:stretch>
            <a:fillRect/>
          </a:stretch>
        </p:blipFill>
        <p:spPr>
          <a:xfrm>
            <a:off x="3781956" y="2561222"/>
            <a:ext cx="668507" cy="725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56635" cy="701741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cy-GB" sz="40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Y canlyniadau! </a:t>
            </a:r>
            <a:endParaRPr lang="en-GB" sz="4000">
              <a:solidFill>
                <a:srgbClr val="336F7B"/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3545607" y="397624"/>
            <a:ext cx="6820941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mic Sans MS"/>
                <a:ea typeface="+mj-ea"/>
                <a:cs typeface="Comic Sans MS"/>
              </a:defRPr>
            </a:lvl1pPr>
          </a:lstStyle>
          <a:p>
            <a:pPr algn="l"/>
            <a:r>
              <a:rPr lang="cy-GB" sz="2800" b="0" i="0" strike="noStrike" cap="none" spc="0" baseline="0" dirty="0">
                <a:solidFill>
                  <a:srgbClr val="336F7B"/>
                </a:solidFill>
                <a:effectLst/>
                <a:ea typeface="Comic Sans MS"/>
              </a:rPr>
              <a:t>Faint o bwyntiau sydd gennyt ti?</a:t>
            </a:r>
            <a:endParaRPr lang="en-GB" sz="2800" dirty="0">
              <a:solidFill>
                <a:srgbClr val="336F7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87" y="920844"/>
            <a:ext cx="3725976" cy="152552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y-GB" sz="1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Llai na 30 pwynt:   </a:t>
            </a:r>
            <a:r>
              <a:rPr lang="cy-GB" sz="2400" b="0" i="0" strike="noStrike" cap="none" spc="0" baseline="0">
                <a:solidFill>
                  <a:srgbClr val="000000"/>
                </a:solidFill>
                <a:effectLst/>
                <a:latin typeface="Comic Sans MS"/>
                <a:ea typeface="Comic Sans MS"/>
                <a:cs typeface="Comic Sans MS"/>
              </a:rPr>
              <a:t>Eco-Sêr! </a:t>
            </a:r>
          </a:p>
          <a:p>
            <a:r>
              <a:rPr lang="cy-GB" sz="1400" b="0" i="0" strike="noStrike" cap="none" spc="0" baseline="0">
                <a:solidFill>
                  <a:srgbClr val="000000"/>
                </a:solidFill>
                <a:effectLst/>
                <a:latin typeface="Comic Sans MS"/>
                <a:ea typeface="Comic Sans MS"/>
                <a:cs typeface="Comic Sans MS"/>
              </a:rPr>
              <a:t>Rwyt ti’n amlwg yn meddwl yn ofalus am y dewisiadau rwyt ti’n eu gwneud a sut maen nhw’n effeithio ar y blaned. Dal ati gyda’r gwaith da a cheisio dangos i bobl eraill y gwaith da rwyt ti’n ei wneud. </a:t>
            </a:r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6889" y="1394733"/>
            <a:ext cx="3725976" cy="195267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y-GB" sz="1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Rhwng 30 a 60 pwynt: </a:t>
            </a:r>
          </a:p>
          <a:p>
            <a:r>
              <a:rPr lang="cy-GB" sz="2400" b="0" i="0" strike="noStrike" cap="none" spc="0" baseline="0">
                <a:solidFill>
                  <a:srgbClr val="000000"/>
                </a:solidFill>
                <a:effectLst/>
                <a:latin typeface="Comic Sans MS"/>
                <a:ea typeface="Comic Sans MS"/>
                <a:cs typeface="Comic Sans MS"/>
              </a:rPr>
              <a:t>Rwyt ti bron yno! </a:t>
            </a:r>
          </a:p>
          <a:p>
            <a:r>
              <a:rPr lang="cy-GB" sz="1400" b="0" i="0" strike="noStrike" cap="none" spc="0" baseline="0">
                <a:solidFill>
                  <a:srgbClr val="000000"/>
                </a:solidFill>
                <a:effectLst/>
                <a:latin typeface="Comic Sans MS"/>
                <a:ea typeface="Comic Sans MS"/>
                <a:cs typeface="Comic Sans MS"/>
              </a:rPr>
              <a:t>Rwyt ti’n meddwl yn fawr am y dewisiadau rwyt ti’n eu gwneud sy’n effeithio ar y blaned.  Rwyt ti’n gwneud rhai dewisiadau gwych. Edrycha ar eich cwis eto a gwneud un newid a fydd yn gwneud gwahaniaeth. Da iawn ti!</a:t>
            </a:r>
            <a:endParaRPr lang="en-GB" sz="140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850" y="2561222"/>
            <a:ext cx="4430966" cy="237981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y-GB" sz="1400" b="0" i="0" strike="noStrike" cap="none" spc="0" baseline="0" dirty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Rhwng 60 a 80 pwynt: </a:t>
            </a:r>
          </a:p>
          <a:p>
            <a:r>
              <a:rPr lang="cy-GB" sz="2400" b="0" i="0" strike="noStrike" cap="none" spc="0" baseline="0" dirty="0" err="1">
                <a:solidFill>
                  <a:srgbClr val="000000"/>
                </a:solidFill>
                <a:effectLst/>
                <a:latin typeface="Comic Sans MS"/>
                <a:ea typeface="Comic Sans MS"/>
                <a:cs typeface="Comic Sans MS"/>
              </a:rPr>
              <a:t>Gallet</a:t>
            </a:r>
            <a:r>
              <a:rPr lang="cy-GB" sz="2400" b="0" i="0" strike="noStrike" cap="none" spc="0" baseline="0" dirty="0">
                <a:solidFill>
                  <a:srgbClr val="000000"/>
                </a:solidFill>
                <a:effectLst/>
                <a:latin typeface="Comic Sans MS"/>
                <a:ea typeface="Comic Sans MS"/>
                <a:cs typeface="Comic Sans MS"/>
              </a:rPr>
              <a:t> ti wneud yn well. </a:t>
            </a:r>
          </a:p>
          <a:p>
            <a:r>
              <a:rPr lang="cy-GB" sz="1400" b="0" i="0" strike="noStrike" cap="none" spc="0" baseline="0" dirty="0">
                <a:solidFill>
                  <a:srgbClr val="000000"/>
                </a:solidFill>
                <a:effectLst/>
                <a:latin typeface="Comic Sans MS"/>
                <a:ea typeface="Comic Sans MS"/>
                <a:cs typeface="Comic Sans MS"/>
              </a:rPr>
              <a:t>Rwyt ti’n meddwl am rai o’r dewisiadau rwyt ti’n eu gwneud a sut maen nhw’n effeithio ar yr amgylchedd. Mae angen i ti wneud rhai newidiadau i gael mwy o effaith.  Rwyt ti’n gwneud rhai dewisiadau gwych. Edrycha ar eich cwis eto a gwneud dau newid a fydd yn gwneud gwahaniaeth. Rho gynnig arall ar y cwis mewn mis a gweld a yw dy sgôr wedi newid. Cer amdani!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45" y="3433981"/>
            <a:ext cx="4038609" cy="253237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y-GB" sz="1400" b="0" i="0" strike="noStrike" cap="none" spc="0" baseline="0">
                <a:solidFill>
                  <a:srgbClr val="F3985C"/>
                </a:solidFill>
                <a:effectLst/>
                <a:latin typeface="Comic Sans MS"/>
                <a:ea typeface="Comic Sans MS"/>
                <a:cs typeface="Comic Sans MS"/>
              </a:rPr>
              <a:t>Dros 80 pwynt: </a:t>
            </a:r>
          </a:p>
          <a:p>
            <a:r>
              <a:rPr lang="cy-GB" sz="2400" b="0" i="0" strike="noStrike" cap="none" spc="0" baseline="0">
                <a:solidFill>
                  <a:srgbClr val="000000"/>
                </a:solidFill>
                <a:effectLst/>
                <a:latin typeface="Comic Sans MS"/>
                <a:ea typeface="Comic Sans MS"/>
                <a:cs typeface="Comic Sans MS"/>
              </a:rPr>
              <a:t>Mae angen i ti wneud rhai newidiadau.</a:t>
            </a:r>
          </a:p>
          <a:p>
            <a:r>
              <a:rPr lang="cy-GB" sz="1400" b="0" i="0" strike="noStrike" cap="none" spc="0" baseline="0">
                <a:solidFill>
                  <a:srgbClr val="000000"/>
                </a:solidFill>
                <a:effectLst/>
                <a:latin typeface="Comic Sans MS"/>
                <a:ea typeface="Comic Sans MS"/>
                <a:cs typeface="Comic Sans MS"/>
              </a:rPr>
              <a:t>Mae angen i ti wneud rhai newidiadau i dy ffordd o fyw i sicrhau nad wyt ti’n cael effaith negyddol ar yr amgylchedd. Edrycha ar eich cwis eto a gwneud tri newid a fydd yn gwneud gwahaniaeth. Rho gynnig arall ar y cwis mewn mis a gweld a yw dy sgôr wedi newid. Cer amdani!</a:t>
            </a:r>
            <a:endParaRPr lang="en-GB" sz="140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6" t="1923" r="35987" b="52864"/>
          <a:stretch>
            <a:fillRect/>
          </a:stretch>
        </p:blipFill>
        <p:spPr>
          <a:xfrm>
            <a:off x="8358909" y="4088844"/>
            <a:ext cx="471382" cy="5229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1291" r="66878" b="52009"/>
          <a:stretch>
            <a:fillRect/>
          </a:stretch>
        </p:blipFill>
        <p:spPr>
          <a:xfrm>
            <a:off x="7978080" y="1425804"/>
            <a:ext cx="602434" cy="643417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 rot="921267">
            <a:off x="56268" y="460935"/>
            <a:ext cx="963854" cy="983052"/>
          </a:xfrm>
          <a:prstGeom prst="star5">
            <a:avLst/>
          </a:prstGeom>
          <a:solidFill>
            <a:srgbClr val="F398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947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189909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3. Pa mor aml rwyt ti’n teithio mewn awyren?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15297"/>
              </p:ext>
            </p:extLst>
          </p:nvPr>
        </p:nvGraphicFramePr>
        <p:xfrm>
          <a:off x="651083" y="1067544"/>
          <a:ext cx="6871554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Byth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ychydig flynyddoedd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blwyddyn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Mwy nag unwaith y flwyddyn</a:t>
                      </a:r>
                      <a:endParaRPr lang="en-US" sz="2400" b="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18634" r="12000" b="29516"/>
          <a:stretch>
            <a:fillRect/>
          </a:stretch>
        </p:blipFill>
        <p:spPr>
          <a:xfrm>
            <a:off x="4802909" y="4549185"/>
            <a:ext cx="4121564" cy="14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83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189909"/>
          </a:xfrm>
        </p:spPr>
        <p:txBody>
          <a:bodyPr anchor="t" anchorCtr="0">
            <a:spAutoFit/>
          </a:bodyPr>
          <a:lstStyle/>
          <a:p>
            <a:pPr lvl="0"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4. Sut rwyt ti’n disgrifio dy ddeiet? </a:t>
            </a:r>
            <a:r>
              <a:rPr sz="3600"/>
              <a:t/>
            </a:r>
            <a:br>
              <a:rPr sz="3600"/>
            </a:b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45647"/>
              </p:ext>
            </p:extLst>
          </p:nvPr>
        </p:nvGraphicFramePr>
        <p:xfrm>
          <a:off x="651083" y="1067544"/>
          <a:ext cx="6648607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Cael cig yn y rhan fwyaf o brydau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Cael cig mewn rhai prydau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Llysieuol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Figan</a:t>
                      </a:r>
                      <a:endParaRPr lang="en-US" sz="2400" b="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27" y="2763798"/>
            <a:ext cx="3288145" cy="28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75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2288286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5. Faint o’r bwyd sydd ar dy blât yn cael ei daflu? </a:t>
            </a: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93466"/>
              </p:ext>
            </p:extLst>
          </p:nvPr>
        </p:nvGraphicFramePr>
        <p:xfrm>
          <a:off x="651083" y="1067544"/>
          <a:ext cx="6648607" cy="34816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6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Dydw i ddim yn gorffen fy mhrydau’n aml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Dwi weithiau’n gorffen fy mhrydau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Dwi fel arfer yn gorffen fy mhrydau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Dwi bob amser yn gorffen fy mhrydau</a:t>
                      </a:r>
                      <a:endParaRPr lang="en-US" sz="2400" b="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5770" r="11831" b="8039"/>
          <a:stretch>
            <a:fillRect/>
          </a:stretch>
        </p:blipFill>
        <p:spPr>
          <a:xfrm>
            <a:off x="7299689" y="4630737"/>
            <a:ext cx="1514683" cy="14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029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2288286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6. Pa mor aml rwyt ti’n defnyddio poteli yfed plastig?</a:t>
            </a: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72681"/>
              </p:ext>
            </p:extLst>
          </p:nvPr>
        </p:nvGraphicFramePr>
        <p:xfrm>
          <a:off x="651083" y="1067544"/>
          <a:ext cx="6648607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7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7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dydd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wythnos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Yn anaml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Byth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5" y="3797992"/>
            <a:ext cx="5197186" cy="181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367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7830" cy="1739098"/>
          </a:xfrm>
        </p:spPr>
        <p:txBody>
          <a:bodyPr anchor="t" anchorCtr="0">
            <a:spAutoFit/>
          </a:bodyPr>
          <a:lstStyle/>
          <a:p>
            <a:pPr algn="l"/>
            <a:r>
              <a:rPr lang="cy-GB" sz="3600" b="0" i="0" strike="noStrike" cap="none" spc="0" baseline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7. Pa fath o gartref rwyt ti’n byw ynddo?</a:t>
            </a:r>
            <a:r>
              <a:rPr sz="3600"/>
              <a:t/>
            </a:r>
            <a:br>
              <a:rPr sz="3600"/>
            </a:br>
            <a:endParaRPr lang="en-GB" sz="360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512938"/>
              </p:ext>
            </p:extLst>
          </p:nvPr>
        </p:nvGraphicFramePr>
        <p:xfrm>
          <a:off x="651083" y="1067544"/>
          <a:ext cx="6648607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8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Tŷ sengl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Tŷ pâr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Tŷ teras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Fflat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49487" r="65931" b="26220"/>
          <a:stretch>
            <a:fillRect/>
          </a:stretch>
        </p:blipFill>
        <p:spPr>
          <a:xfrm>
            <a:off x="5206846" y="3081764"/>
            <a:ext cx="1828800" cy="1108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4" t="48469" r="3614" b="25820"/>
          <a:stretch>
            <a:fillRect/>
          </a:stretch>
        </p:blipFill>
        <p:spPr>
          <a:xfrm>
            <a:off x="5627828" y="1753272"/>
            <a:ext cx="1865745" cy="1173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9" t="5798" r="39761" b="66467"/>
          <a:stretch>
            <a:fillRect/>
          </a:stretch>
        </p:blipFill>
        <p:spPr>
          <a:xfrm>
            <a:off x="4567422" y="4245146"/>
            <a:ext cx="1256145" cy="1265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3" t="9056" r="6379" b="67461"/>
          <a:stretch>
            <a:fillRect/>
          </a:stretch>
        </p:blipFill>
        <p:spPr>
          <a:xfrm>
            <a:off x="3782331" y="1012747"/>
            <a:ext cx="1570181" cy="10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312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26" y="189096"/>
            <a:ext cx="8596023" cy="2288286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cy-GB" sz="3600" b="0" i="0" strike="noStrike" cap="none" spc="0" baseline="0" dirty="0">
                <a:solidFill>
                  <a:srgbClr val="336F7B"/>
                </a:solidFill>
                <a:effectLst/>
                <a:latin typeface="Comic Sans MS"/>
                <a:ea typeface="Comic Sans MS"/>
                <a:cs typeface="Comic Sans MS"/>
              </a:rPr>
              <a:t>8. Wyt ti’n diffodd goleuadau ac offer yn gyfan gwbl yn hytrach na’u gadael ar ‘stand-by’?</a:t>
            </a:r>
            <a:r>
              <a:rPr sz="3600" dirty="0"/>
              <a:t/>
            </a:r>
            <a:br>
              <a:rPr sz="3600" dirty="0"/>
            </a:br>
            <a:endParaRPr lang="en-GB" sz="3600" dirty="0">
              <a:solidFill>
                <a:srgbClr val="336F7B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14860"/>
              </p:ext>
            </p:extLst>
          </p:nvPr>
        </p:nvGraphicFramePr>
        <p:xfrm>
          <a:off x="724974" y="1421801"/>
          <a:ext cx="6648607" cy="339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54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330">
                <a:tc>
                  <a:txBody>
                    <a:bodyPr/>
                    <a:lstStyle/>
                    <a:p>
                      <a:pPr algn="r"/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A)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Bob Tro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Fel arfer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C) 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Weithiau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827">
                <a:tc>
                  <a:txBody>
                    <a:bodyPr/>
                    <a:lstStyle/>
                    <a:p>
                      <a:pPr algn="r"/>
                      <a:r>
                        <a:rPr lang="cy-GB" sz="24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Ch)</a:t>
                      </a:r>
                      <a:endParaRPr lang="en-US" sz="2400" b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cy-GB" sz="24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Comic Sans MS"/>
                          <a:cs typeface="Comic Sans MS"/>
                        </a:rPr>
                        <a:t>Byth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2388" r="36364" b="31617"/>
          <a:stretch>
            <a:fillRect/>
          </a:stretch>
        </p:blipFill>
        <p:spPr>
          <a:xfrm>
            <a:off x="6477653" y="1764146"/>
            <a:ext cx="1644073" cy="1450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2" y="3696473"/>
            <a:ext cx="2950152" cy="219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120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19.04.30"/>
  <p:tag name="AS_TITLE" val="Aspose.Slides for Java"/>
  <p:tag name="AS_VERSION" val="1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1400</Words>
  <Application>Microsoft Office PowerPoint</Application>
  <PresentationFormat>On-screen Show (4:3)</PresentationFormat>
  <Paragraphs>361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Comic Sans MS</vt:lpstr>
      <vt:lpstr>Office Theme</vt:lpstr>
      <vt:lpstr>PowerPoint Presentation</vt:lpstr>
      <vt:lpstr>1. Sut rwyt ti’n mynd i’r ysgol fel arfer? </vt:lpstr>
      <vt:lpstr>2. Pan fyddi di gyda dy deulu, sut rydych chi’n teithio fel arfer? </vt:lpstr>
      <vt:lpstr>3. Pa mor aml rwyt ti’n teithio mewn awyren?  </vt:lpstr>
      <vt:lpstr>4. Sut rwyt ti’n disgrifio dy ddeiet?  </vt:lpstr>
      <vt:lpstr>5. Faint o’r bwyd sydd ar dy blât yn cael ei daflu?   </vt:lpstr>
      <vt:lpstr>6. Pa mor aml rwyt ti’n defnyddio poteli yfed plastig?  </vt:lpstr>
      <vt:lpstr>7. Pa fath o gartref rwyt ti’n byw ynddo? </vt:lpstr>
      <vt:lpstr>8. Wyt ti’n diffodd goleuadau ac offer yn gyfan gwbl yn hytrach na’u gadael ar ‘stand-by’? </vt:lpstr>
      <vt:lpstr>9. Oes gennych chi anifail anwes?</vt:lpstr>
      <vt:lpstr>10. Wyt ti’n defnyddio bagiau siopa amldro?</vt:lpstr>
      <vt:lpstr>11. Sut rwyt ti’n ymolchi?</vt:lpstr>
      <vt:lpstr>12. Wyt ti’n diffodd y dŵr wrth frwshio dy ddannedd? </vt:lpstr>
      <vt:lpstr>13. Pa mor aml rwyt ti’n cael dillad newydd? </vt:lpstr>
      <vt:lpstr>14. Beth rwyt ti’n ei ailgylchu?</vt:lpstr>
      <vt:lpstr>15. Sawl awr y dydd rwyt ti a'r teulu yn gwylio'r teledu, yn defnyddio cyfrifiadur neu'n chwarae gemau fideo?</vt:lpstr>
      <vt:lpstr>PowerPoint Presentation</vt:lpstr>
      <vt:lpstr>1. Sut rwyt ti’n mynd i’r ysgol fel arfer? </vt:lpstr>
      <vt:lpstr>2. Pan fyddi di gyda dy deulu, sut rydych chi’n teithio fel arfer? </vt:lpstr>
      <vt:lpstr>3. Pa mor aml rwyt ti’n teithio mewn awyren?  </vt:lpstr>
      <vt:lpstr>4. Sut rwyt ti’n disgrifio dy ddeiet?  </vt:lpstr>
      <vt:lpstr>5. Faint o’r bwyd sydd ar dy blât yn cael ei daflu?   </vt:lpstr>
      <vt:lpstr>6. Pa mor aml rwyt ti’n defnyddio poteli yfed plastig?  </vt:lpstr>
      <vt:lpstr>7. Pa fath o gartref rwyt ti’n byw ynddo? </vt:lpstr>
      <vt:lpstr>8. Wyt ti’n diffodd goleuadau ac offer yn hytrach na’u eu gadael ar ‘stand-by? </vt:lpstr>
      <vt:lpstr>9. Oes gennych chi anifail anwes?</vt:lpstr>
      <vt:lpstr>10. Wyt ti’n defnyddio bagiau siopa amldro?</vt:lpstr>
      <vt:lpstr>11. Sut rwyt ti’n ymolchi?</vt:lpstr>
      <vt:lpstr>12. Wyt ti’n diffodd y dŵr wrth frwshio dy ddannedd? </vt:lpstr>
      <vt:lpstr>13. Pa mor aml rwyt ti’n cael dillad newydd? </vt:lpstr>
      <vt:lpstr>14. Beth rwyt ti’n ei ailgylchu?</vt:lpstr>
      <vt:lpstr>15. Sawl awr y dydd rwyt ti a'r teulu yn gwylio'r teledu, yn defnyddio cyfrifiadur neu'n chwarae gemau fideo?</vt:lpstr>
      <vt:lpstr>Y canlyniadau!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Lovett</dc:creator>
  <cp:lastModifiedBy>Marshallsea, Naomi</cp:lastModifiedBy>
  <cp:revision>30</cp:revision>
  <dcterms:created xsi:type="dcterms:W3CDTF">2020-03-23T17:13:42Z</dcterms:created>
  <dcterms:modified xsi:type="dcterms:W3CDTF">2020-09-09T11:39:14Z</dcterms:modified>
</cp:coreProperties>
</file>