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315" r:id="rId3"/>
    <p:sldId id="317" r:id="rId4"/>
    <p:sldId id="318" r:id="rId5"/>
    <p:sldId id="296" r:id="rId6"/>
    <p:sldId id="316" r:id="rId7"/>
    <p:sldId id="320" r:id="rId8"/>
    <p:sldId id="302" r:id="rId9"/>
    <p:sldId id="321" r:id="rId10"/>
    <p:sldId id="322" r:id="rId11"/>
    <p:sldId id="324" r:id="rId12"/>
  </p:sldIdLst>
  <p:sldSz cx="12192000" cy="6858000"/>
  <p:notesSz cx="6669088" cy="97536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90"/>
    <a:srgbClr val="F3985C"/>
    <a:srgbClr val="A6A6A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6279" autoAdjust="0"/>
  </p:normalViewPr>
  <p:slideViewPr>
    <p:cSldViewPr snapToGrid="0">
      <p:cViewPr varScale="1">
        <p:scale>
          <a:sx n="75" d="100"/>
          <a:sy n="75" d="100"/>
        </p:scale>
        <p:origin x="7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B2847-0798-44EB-B3DC-476FA4833860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D60BF04-EF49-45B8-99EC-181B47A4E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6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9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5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7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7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873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7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41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847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48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260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265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352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948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900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815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260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30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515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872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2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286000" y="187643"/>
            <a:ext cx="7620000" cy="1153477"/>
          </a:xfrm>
        </p:spPr>
        <p:txBody>
          <a:bodyPr/>
          <a:lstStyle/>
          <a:p>
            <a:r>
              <a:rPr lang="cy-GB" sz="44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Teithio Llesol - Gwers 6</a:t>
            </a:r>
          </a:p>
        </p:txBody>
      </p:sp>
      <p:sp>
        <p:nvSpPr>
          <p:cNvPr id="4" name="Rectangle 3"/>
          <p:cNvSpPr/>
          <p:nvPr/>
        </p:nvSpPr>
        <p:spPr>
          <a:xfrm>
            <a:off x="1534159" y="1355725"/>
            <a:ext cx="10271862" cy="421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b="1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Amcanion Dysgu:</a:t>
            </a:r>
            <a:endParaRPr lang="en-GB" sz="2400" b="1">
              <a:solidFill>
                <a:srgbClr val="42859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Deall bod atebion i agweddau negyddol ar deithio llesol yn aml.</a:t>
            </a:r>
            <a:endParaRPr lang="en-GB" sz="2400">
              <a:solidFill>
                <a:srgbClr val="428590"/>
              </a:solidFill>
              <a:latin typeface="Comic Sans MS" panose="030F0702030302020204" pitchFamily="66" charset="0"/>
            </a:endParaRPr>
          </a:p>
          <a:p>
            <a:endParaRPr lang="en-GB" sz="240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cy-GB" sz="2400" b="1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Beth sy'n Bwysig: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Mae datblygu iechyd a lles corfforol yn dod â manteision gydol oes.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Mae sut rydym yn prosesu ein profiadau ac yn ymateb iddynt yn effeithio ar ein hiechyd meddwl a’n lles emosiynol.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Mae ein penderfyniadau yn effeithio ar ansawdd ein bywydau a bywydau pobl eraill.  </a:t>
            </a:r>
          </a:p>
          <a:p>
            <a:r>
              <a:rPr lang="en-GB"/>
              <a:t> 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7803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5233" y="377946"/>
            <a:ext cx="963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strike="noStrike" cap="none" spc="0" baseline="0" dirty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Beth </a:t>
            </a:r>
            <a:r>
              <a:rPr lang="cy-GB" sz="3600" b="0" i="0" strike="noStrike" cap="none" spc="0" baseline="0" dirty="0" smtClean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ddysgoch</a:t>
            </a:r>
            <a:r>
              <a:rPr lang="cy-GB" sz="3600" b="0" i="0" strike="noStrike" cap="none" spc="0" dirty="0" smtClean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 chi</a:t>
            </a:r>
            <a:r>
              <a:rPr lang="cy-GB" sz="3600" b="0" i="0" strike="noStrike" cap="none" spc="0" baseline="0" dirty="0" smtClean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 </a:t>
            </a:r>
            <a:r>
              <a:rPr lang="cy-GB" sz="3600" b="0" i="0" strike="noStrike" cap="none" spc="0" baseline="0" dirty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yn ystod y wers hon?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40411" y="1187181"/>
            <a:ext cx="68456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200" b="0" i="0" strike="noStrike" cap="none" spc="0" baseline="0" dirty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Weithiau gall teithio mewn ceir fod yn </a:t>
            </a:r>
            <a:r>
              <a:rPr lang="cy-GB" sz="3200" b="0" i="0" strike="noStrike" cap="none" spc="0" baseline="0" dirty="0" err="1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gyflymach</a:t>
            </a:r>
            <a:r>
              <a:rPr lang="cy-GB" sz="3200" b="0" i="0" strike="noStrike" cap="none" spc="0" baseline="0" dirty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 na cherdded, </a:t>
            </a:r>
            <a:r>
              <a:rPr lang="cy-GB" sz="3200" b="0" i="0" strike="noStrike" cap="none" spc="0" baseline="0" dirty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ond</a:t>
            </a:r>
            <a:r>
              <a:rPr lang="cy-GB" sz="3200" b="0" i="0" strike="noStrike" cap="none" spc="0" baseline="0" dirty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 nid yw </a:t>
            </a:r>
            <a:r>
              <a:rPr lang="cy-GB" sz="3200" b="0" i="0" strike="noStrike" cap="none" spc="0" baseline="0" dirty="0" smtClean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mor </a:t>
            </a:r>
            <a:r>
              <a:rPr lang="cy-GB" sz="3200" b="0" i="0" strike="noStrike" cap="none" spc="0" baseline="0" dirty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gyflym ag y mae’n ymddangos ar yr olwg gyntaf.   </a:t>
            </a:r>
          </a:p>
        </p:txBody>
      </p:sp>
      <p:sp>
        <p:nvSpPr>
          <p:cNvPr id="2" name="Rectangle 1"/>
          <p:cNvSpPr/>
          <p:nvPr/>
        </p:nvSpPr>
        <p:spPr>
          <a:xfrm>
            <a:off x="4660900" y="3847514"/>
            <a:ext cx="70224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3200" b="0" i="0" strike="noStrike" cap="none" spc="0" baseline="0" dirty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Ydy cyflymder yn drech na manteision eraill os nad yw’r cyflymder mor wych ag y meddylioch yn y lle cyntaf?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33" y="1578275"/>
            <a:ext cx="2971893" cy="238065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43132" y="147113"/>
            <a:ext cx="2213987" cy="452327"/>
            <a:chOff x="204986" y="178962"/>
            <a:chExt cx="1339334" cy="461665"/>
          </a:xfrm>
        </p:grpSpPr>
        <p:sp>
          <p:nvSpPr>
            <p:cNvPr id="7" name="Rectangle 6"/>
            <p:cNvSpPr/>
            <p:nvPr/>
          </p:nvSpPr>
          <p:spPr>
            <a:xfrm>
              <a:off x="204986" y="178962"/>
              <a:ext cx="1213583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4986" y="178962"/>
              <a:ext cx="1340673" cy="82378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y-GB" sz="2400" b="1" i="0" strike="noStrike" cap="none" spc="0" baseline="0">
                  <a:solidFill>
                    <a:srgbClr val="F3985C"/>
                  </a:solidFill>
                  <a:effectLst/>
                  <a:latin typeface="Comic Sans MS"/>
                  <a:ea typeface="Comic Sans MS"/>
                  <a:cs typeface="Comic Sans MS"/>
                </a:rPr>
                <a:t>Sesiwn Lawn</a:t>
              </a:r>
              <a:endParaRPr lang="en-GB" sz="2400">
                <a:solidFill>
                  <a:srgbClr val="F398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52678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721" y="320612"/>
            <a:ext cx="1892397" cy="24575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28981" y="2506340"/>
            <a:ext cx="7640333" cy="1739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36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Beth sy’n digwydd i’r amser os byddwch yn beicio neu’n sgwtera yn hytrach na cherdded?</a:t>
            </a:r>
            <a:endParaRPr lang="en-GB" sz="3600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69" y="1948592"/>
            <a:ext cx="1305231" cy="16591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053" y="3241780"/>
            <a:ext cx="2469094" cy="2560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828" y="217646"/>
            <a:ext cx="2532780" cy="202889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43133" y="147113"/>
            <a:ext cx="1319907" cy="848567"/>
            <a:chOff x="204986" y="178962"/>
            <a:chExt cx="1339334" cy="461665"/>
          </a:xfrm>
        </p:grpSpPr>
        <p:sp>
          <p:nvSpPr>
            <p:cNvPr id="8" name="Rectangle 7"/>
            <p:cNvSpPr/>
            <p:nvPr/>
          </p:nvSpPr>
          <p:spPr>
            <a:xfrm>
              <a:off x="204986" y="178962"/>
              <a:ext cx="1213583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4986" y="178962"/>
              <a:ext cx="1340673" cy="82378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y-GB" sz="2400" b="1" i="0" strike="noStrike" cap="none" spc="0" baseline="0">
                  <a:solidFill>
                    <a:srgbClr val="F3985C"/>
                  </a:solidFill>
                  <a:effectLst/>
                  <a:latin typeface="Comic Sans MS"/>
                  <a:ea typeface="Comic Sans MS"/>
                  <a:cs typeface="Comic Sans MS"/>
                </a:rPr>
                <a:t>Sesiwn Lawn</a:t>
              </a:r>
              <a:endParaRPr lang="en-GB" sz="2400">
                <a:solidFill>
                  <a:srgbClr val="F398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33737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803" y="3285135"/>
            <a:ext cx="3571875" cy="235267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9919" y="588457"/>
            <a:ext cx="6172643" cy="2387600"/>
          </a:xfrm>
        </p:spPr>
        <p:txBody>
          <a:bodyPr>
            <a:normAutofit fontScale="90000"/>
          </a:bodyPr>
          <a:lstStyle/>
          <a:p>
            <a:r>
              <a:rPr lang="cy-GB" sz="44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Nid yw rhai ohonoch chi’n teithio’n llesol…Pam nad yw pobl yn teithio’n llesol?</a:t>
            </a:r>
            <a:endParaRPr lang="en-GB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1246" b="2549"/>
          <a:stretch/>
        </p:blipFill>
        <p:spPr>
          <a:xfrm>
            <a:off x="7477760" y="600559"/>
            <a:ext cx="3876774" cy="536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252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34560" y="2255133"/>
            <a:ext cx="3200400" cy="1778000"/>
          </a:xfrm>
          <a:prstGeom prst="ellipse">
            <a:avLst/>
          </a:prstGeom>
          <a:noFill/>
          <a:ln w="28575">
            <a:solidFill>
              <a:srgbClr val="F3985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/>
          <p:nvPr/>
        </p:nvSpPr>
        <p:spPr>
          <a:xfrm>
            <a:off x="5089496" y="2550109"/>
            <a:ext cx="2570480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Rhesymau dros beidio â theithio’n llesol?</a:t>
            </a:r>
            <a:endParaRPr lang="en-GB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flipV="1">
            <a:off x="7466272" y="1513840"/>
            <a:ext cx="1251008" cy="1001675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7604760" y="3680685"/>
            <a:ext cx="1290320" cy="1239519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814416" y="1368062"/>
            <a:ext cx="1290320" cy="1239519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52240" y="3660258"/>
            <a:ext cx="1097280" cy="1280372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07" y="94541"/>
            <a:ext cx="2557663" cy="204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118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674" y="3783429"/>
            <a:ext cx="2554445" cy="2048434"/>
          </a:xfrm>
          <a:prstGeom prst="rect">
            <a:avLst/>
          </a:prstGeom>
        </p:spPr>
      </p:pic>
      <p:sp>
        <p:nvSpPr>
          <p:cNvPr id="6" name="Title 1"/>
          <p:cNvSpPr txBox="1"/>
          <p:nvPr/>
        </p:nvSpPr>
        <p:spPr>
          <a:xfrm>
            <a:off x="588616" y="1049363"/>
            <a:ext cx="603570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Pa ymadroddion rydych yn aml yn clywed eich teulu yn eu dweud wrth baratoi i fynd i’r ysgol?</a:t>
            </a:r>
            <a:endParaRPr lang="en-GB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/>
          <p:nvPr/>
        </p:nvSpPr>
        <p:spPr>
          <a:xfrm>
            <a:off x="2559656" y="4167589"/>
            <a:ext cx="603570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Ysgrifennwch nhw ar fwrdd gwyn gyda phartner.</a:t>
            </a:r>
            <a:endParaRPr lang="en-GB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671" y="630428"/>
            <a:ext cx="2805197" cy="239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54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 rot="21359876">
            <a:off x="582390" y="690134"/>
            <a:ext cx="5028029" cy="1280114"/>
          </a:xfrm>
          <a:prstGeom prst="rect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Wnaeth unrhyw un ddweud y rhain?</a:t>
            </a:r>
            <a:endParaRPr lang="en-GB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1"/>
          <p:cNvSpPr txBox="1"/>
          <p:nvPr/>
        </p:nvSpPr>
        <p:spPr>
          <a:xfrm>
            <a:off x="639416" y="2971800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00B0F0"/>
                </a:solidFill>
                <a:effectLst/>
                <a:latin typeface="Comic Sans MS"/>
                <a:ea typeface="Comic Sans MS"/>
                <a:cs typeface="Comic Sans MS"/>
              </a:rPr>
              <a:t>“Brysia!”</a:t>
            </a:r>
            <a:endParaRPr lang="en-GB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/>
          <p:nvPr/>
        </p:nvSpPr>
        <p:spPr>
          <a:xfrm rot="304757">
            <a:off x="8526729" y="2728412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FF3399"/>
                </a:solidFill>
                <a:effectLst/>
                <a:latin typeface="Comic Sans MS"/>
                <a:ea typeface="Comic Sans MS"/>
                <a:cs typeface="Comic Sans MS"/>
              </a:rPr>
              <a:t>"Byddi di mewn trwbl os byddi di’n hwyr!"</a:t>
            </a:r>
            <a:endParaRPr lang="en-GB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4023028" y="4343354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FFFF00"/>
                </a:solidFill>
                <a:effectLst/>
                <a:latin typeface="Comic Sans MS"/>
                <a:ea typeface="Comic Sans MS"/>
                <a:cs typeface="Comic Sans MS"/>
              </a:rPr>
              <a:t>“Rwyt ti’n rhy araf!”</a:t>
            </a:r>
            <a:endParaRPr lang="en-GB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/>
          <p:nvPr/>
        </p:nvSpPr>
        <p:spPr>
          <a:xfrm>
            <a:off x="4793724" y="2331743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7030A0"/>
                </a:solidFill>
                <a:effectLst/>
                <a:latin typeface="Comic Sans MS"/>
                <a:ea typeface="Comic Sans MS"/>
                <a:cs typeface="Comic Sans MS"/>
              </a:rPr>
              <a:t>“Diffodda hwnna.”</a:t>
            </a:r>
            <a:endParaRPr lang="en-GB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itle 1"/>
          <p:cNvSpPr txBox="1"/>
          <p:nvPr/>
        </p:nvSpPr>
        <p:spPr>
          <a:xfrm rot="403959">
            <a:off x="8540273" y="4795472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FF0000"/>
                </a:solidFill>
                <a:effectLst/>
                <a:latin typeface="Comic Sans MS"/>
                <a:ea typeface="Comic Sans MS"/>
                <a:cs typeface="Comic Sans MS"/>
              </a:rPr>
              <a:t>“’Dyn ni’n mynd i fod mor hwyr!”</a:t>
            </a:r>
            <a:endParaRPr lang="en-GB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itle 1"/>
          <p:cNvSpPr txBox="1"/>
          <p:nvPr/>
        </p:nvSpPr>
        <p:spPr>
          <a:xfrm rot="304757">
            <a:off x="8432136" y="706120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00B050"/>
                </a:solidFill>
                <a:effectLst/>
                <a:latin typeface="Comic Sans MS"/>
                <a:ea typeface="Comic Sans MS"/>
                <a:cs typeface="Comic Sans MS"/>
              </a:rPr>
              <a:t>“Brysia, rho dy esgidiadau ar dy draed!”</a:t>
            </a:r>
            <a:endParaRPr lang="en-GB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8983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5902" y="1155968"/>
            <a:ext cx="9130017" cy="39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strike="noStrike" cap="none" spc="0" baseline="0" dirty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Amser</a:t>
            </a:r>
            <a:r>
              <a:rPr lang="cy-GB" sz="3600" b="0" i="0" strike="noStrike" cap="none" spc="0" baseline="0" dirty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 yn aml iawn sy’n gwneud i deuluoedd yrru yn hytrach na theithio’n llesol….</a:t>
            </a:r>
          </a:p>
          <a:p>
            <a:pPr algn="ctr"/>
            <a:endParaRPr lang="en-GB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3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cy-GB" sz="3600" b="0" i="0" strike="noStrike" cap="none" spc="0" baseline="0" dirty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Mae’r rhan fwyaf o blant yn byw o fewn 2 filltir i’w hysgol.</a:t>
            </a:r>
          </a:p>
        </p:txBody>
      </p:sp>
      <p:pic>
        <p:nvPicPr>
          <p:cNvPr id="1026" name="Picture 2" descr="https://image.shutterstock.com/image-vector/girl-run-book-student-goes-260nw-15384585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3"/>
          <a:stretch>
            <a:fillRect/>
          </a:stretch>
        </p:blipFill>
        <p:spPr bwMode="auto">
          <a:xfrm>
            <a:off x="9265919" y="3187045"/>
            <a:ext cx="2705100" cy="252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17204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067" y="647968"/>
            <a:ext cx="6671625" cy="1739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3 milltir yr awr yw’r cyflymder cerdded ar gyfartaledd.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7146" y="3838208"/>
            <a:ext cx="6671625" cy="1739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Gall</a:t>
            </a:r>
            <a:r>
              <a:rPr lang="cy-GB" sz="36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 y rhan fwyaf o’r ceir mewn dinasoedd deithio rhwng 20 a 30 milltir yr awr.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226" y="2637219"/>
            <a:ext cx="1524347" cy="25659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842" y="1016993"/>
            <a:ext cx="1436658" cy="182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6761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499424" y="112616"/>
            <a:ext cx="3173089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OND…..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66858" y="631600"/>
            <a:ext cx="7251323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Beth sy'n arafu taith car?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28332" y="1929311"/>
            <a:ext cx="4779975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Gwnewch restr fel pâr neu grŵp.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347" y="3030781"/>
            <a:ext cx="3606985" cy="28893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2313" y="1693227"/>
            <a:ext cx="5140008" cy="335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26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827" y="316640"/>
            <a:ext cx="3468026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strike="noStrike" cap="none" spc="0" baseline="0">
                <a:solidFill>
                  <a:srgbClr val="428590"/>
                </a:solidFill>
                <a:effectLst/>
                <a:latin typeface="Comic Sans MS"/>
                <a:ea typeface="Comic Sans MS"/>
                <a:cs typeface="Comic Sans MS"/>
              </a:rPr>
              <a:t>Chwaraewch y gêm!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321" y="0"/>
            <a:ext cx="2755599" cy="133210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9457" y="856298"/>
            <a:ext cx="4653738" cy="466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9517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council them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uncil theme powerpoint" id="{6A1323C5-92BD-4FBE-887B-5B5C703556E3}" vid="{4712D29F-D59D-4253-9FC2-12DA793B5F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333</Words>
  <Application>Microsoft Office PowerPoint</Application>
  <PresentationFormat>Widescreen</PresentationFormat>
  <Paragraphs>48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council theme powerpoint</vt:lpstr>
      <vt:lpstr>Teithio Llesol - Gwers 6</vt:lpstr>
      <vt:lpstr>Nid yw rhai ohonoch chi’n teithio’n llesol…Pam nad yw pobl yn teithio’n llesol?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Councillor Briefing 1st October 2019 Cardiff School Streets</dc:title>
  <dc:creator>Wade, Rhiannon</dc:creator>
  <cp:lastModifiedBy>Marshallsea, Naomi</cp:lastModifiedBy>
  <cp:revision>154</cp:revision>
  <cp:lastPrinted>2019-11-26T18:19:14Z</cp:lastPrinted>
  <dcterms:created xsi:type="dcterms:W3CDTF">2019-09-26T13:21:54Z</dcterms:created>
  <dcterms:modified xsi:type="dcterms:W3CDTF">2020-09-09T11:58:21Z</dcterms:modified>
</cp:coreProperties>
</file>