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315" r:id="rId3"/>
    <p:sldId id="317" r:id="rId4"/>
    <p:sldId id="318" r:id="rId5"/>
    <p:sldId id="296" r:id="rId6"/>
    <p:sldId id="316" r:id="rId7"/>
    <p:sldId id="320" r:id="rId8"/>
    <p:sldId id="302" r:id="rId9"/>
    <p:sldId id="321" r:id="rId10"/>
    <p:sldId id="322" r:id="rId11"/>
    <p:sldId id="324" r:id="rId12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90"/>
    <a:srgbClr val="F3985C"/>
    <a:srgbClr val="A6A6A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6279" autoAdjust="0"/>
  </p:normalViewPr>
  <p:slideViewPr>
    <p:cSldViewPr snapToGrid="0">
      <p:cViewPr varScale="1">
        <p:scale>
          <a:sx n="75" d="100"/>
          <a:sy n="75" d="100"/>
        </p:scale>
        <p:origin x="7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B2847-0798-44EB-B3DC-476FA4833860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D60BF04-EF49-45B8-99EC-181B47A4E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9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5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7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873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41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847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48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2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2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3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9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9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8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2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5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2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286000" y="187643"/>
            <a:ext cx="7620000" cy="1153477"/>
          </a:xfrm>
        </p:spPr>
        <p:txBody>
          <a:bodyPr/>
          <a:lstStyle/>
          <a:p>
            <a:r>
              <a:rPr lang="en-GB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Active Travel Lesson </a:t>
            </a:r>
            <a:r>
              <a:rPr lang="en-GB" dirty="0">
                <a:solidFill>
                  <a:srgbClr val="42859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1534160" y="1355725"/>
            <a:ext cx="10261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428590"/>
                </a:solidFill>
                <a:latin typeface="Comic Sans MS" panose="030F0702030302020204" pitchFamily="66" charset="0"/>
              </a:rPr>
              <a:t>Learning </a:t>
            </a:r>
            <a:r>
              <a:rPr lang="en-GB" sz="2400" b="1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Objectives: </a:t>
            </a:r>
            <a:endParaRPr lang="en-GB" sz="2400" b="1" dirty="0">
              <a:solidFill>
                <a:srgbClr val="42859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28590"/>
                </a:solidFill>
                <a:latin typeface="Comic Sans MS" panose="030F0702030302020204" pitchFamily="66" charset="0"/>
              </a:rPr>
              <a:t>To understand </a:t>
            </a:r>
            <a:r>
              <a:rPr lang="en-GB" sz="24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the negative aspects of active travel can often have a solution.</a:t>
            </a:r>
            <a:endParaRPr lang="en-GB" sz="2400" dirty="0">
              <a:solidFill>
                <a:srgbClr val="42859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F3985C"/>
                </a:solidFill>
                <a:latin typeface="Comic Sans MS" panose="030F0702030302020204" pitchFamily="66" charset="0"/>
              </a:rPr>
              <a:t>What Matters: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3985C"/>
                </a:solidFill>
                <a:latin typeface="Comic Sans MS" panose="030F0702030302020204" pitchFamily="66" charset="0"/>
              </a:rPr>
              <a:t>Developing physical health and well-being has lifelong benefits.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3985C"/>
                </a:solidFill>
                <a:latin typeface="Comic Sans MS" panose="030F0702030302020204" pitchFamily="66" charset="0"/>
              </a:rPr>
              <a:t>How we process and respond to our experiences affects our mental health and emotional well-being.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3985C"/>
                </a:solidFill>
                <a:latin typeface="Comic Sans MS" panose="030F0702030302020204" pitchFamily="66" charset="0"/>
              </a:rPr>
              <a:t>Our decision-making impacts on the quality of our lives and the lives of others. </a:t>
            </a:r>
          </a:p>
          <a:p>
            <a:r>
              <a:rPr lang="en-GB" dirty="0"/>
              <a:t> 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0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77946"/>
            <a:ext cx="637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What have you discovered this lesson?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1689689"/>
            <a:ext cx="6797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Cars </a:t>
            </a:r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can sometimes be faster than walking, </a:t>
            </a:r>
            <a:r>
              <a:rPr lang="en-GB" sz="3600" dirty="0">
                <a:solidFill>
                  <a:srgbClr val="F3985C"/>
                </a:solidFill>
                <a:latin typeface="Comic Sans MS" panose="030F0702030302020204" pitchFamily="66" charset="0"/>
              </a:rPr>
              <a:t>but</a:t>
            </a:r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 not as fast as you first may think.  </a:t>
            </a:r>
          </a:p>
        </p:txBody>
      </p:sp>
      <p:sp>
        <p:nvSpPr>
          <p:cNvPr id="2" name="Rectangle 1"/>
          <p:cNvSpPr/>
          <p:nvPr/>
        </p:nvSpPr>
        <p:spPr>
          <a:xfrm>
            <a:off x="2862580" y="4121835"/>
            <a:ext cx="7015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428590"/>
                </a:solidFill>
                <a:latin typeface="Comic Sans MS" panose="030F0702030302020204" pitchFamily="66" charset="0"/>
              </a:rPr>
              <a:t>Does speed outweigh the other benefits if the speed is not as great as you first thought?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33" y="1578275"/>
            <a:ext cx="2971893" cy="238065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43133" y="147113"/>
            <a:ext cx="1339334" cy="461665"/>
            <a:chOff x="204986" y="178962"/>
            <a:chExt cx="1339334" cy="461665"/>
          </a:xfrm>
        </p:grpSpPr>
        <p:sp>
          <p:nvSpPr>
            <p:cNvPr id="7" name="Rectangle 6"/>
            <p:cNvSpPr/>
            <p:nvPr/>
          </p:nvSpPr>
          <p:spPr>
            <a:xfrm>
              <a:off x="204986" y="178962"/>
              <a:ext cx="1213583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986" y="178962"/>
              <a:ext cx="1339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1" dirty="0" smtClean="0">
                  <a:solidFill>
                    <a:srgbClr val="F3985C"/>
                  </a:solidFill>
                  <a:latin typeface="Comic Sans MS" panose="030F0702030302020204" pitchFamily="66" charset="0"/>
                </a:rPr>
                <a:t>Plenary</a:t>
              </a:r>
              <a:endParaRPr lang="en-GB" sz="2400" dirty="0">
                <a:solidFill>
                  <a:srgbClr val="F398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5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721" y="320612"/>
            <a:ext cx="1892397" cy="24575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28981" y="2506340"/>
            <a:ext cx="7632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What happens to the time if you cycle or scoot instead of walking?</a:t>
            </a:r>
            <a:endParaRPr lang="en-GB" sz="3600" dirty="0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69" y="1948592"/>
            <a:ext cx="1305231" cy="16591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053" y="3241780"/>
            <a:ext cx="2469094" cy="2560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828" y="217646"/>
            <a:ext cx="2532780" cy="202889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43133" y="147113"/>
            <a:ext cx="1339334" cy="461665"/>
            <a:chOff x="204986" y="178962"/>
            <a:chExt cx="1339334" cy="461665"/>
          </a:xfrm>
        </p:grpSpPr>
        <p:sp>
          <p:nvSpPr>
            <p:cNvPr id="8" name="Rectangle 7"/>
            <p:cNvSpPr/>
            <p:nvPr/>
          </p:nvSpPr>
          <p:spPr>
            <a:xfrm>
              <a:off x="204986" y="178962"/>
              <a:ext cx="1213583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4986" y="178962"/>
              <a:ext cx="13393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2400" b="1" dirty="0" smtClean="0">
                  <a:solidFill>
                    <a:srgbClr val="F3985C"/>
                  </a:solidFill>
                  <a:latin typeface="Comic Sans MS" panose="030F0702030302020204" pitchFamily="66" charset="0"/>
                </a:rPr>
                <a:t>Plenary</a:t>
              </a:r>
              <a:endParaRPr lang="en-GB" sz="2400" dirty="0">
                <a:solidFill>
                  <a:srgbClr val="F3985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33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803" y="3285135"/>
            <a:ext cx="3571875" cy="2352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4290" y="406306"/>
            <a:ext cx="4161870" cy="556821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9919" y="588457"/>
            <a:ext cx="6172643" cy="2387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Some of you don’t travel actively…Why do people not travel actively?</a:t>
            </a:r>
            <a:endParaRPr lang="en-GB" dirty="0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34560" y="2255133"/>
            <a:ext cx="3200400" cy="1778000"/>
          </a:xfrm>
          <a:prstGeom prst="ellipse">
            <a:avLst/>
          </a:prstGeom>
          <a:noFill/>
          <a:ln w="28575">
            <a:solidFill>
              <a:srgbClr val="F3985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89496" y="2550109"/>
            <a:ext cx="2570480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Reasons not to travel actively</a:t>
            </a:r>
            <a:endParaRPr lang="en-GB" dirty="0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flipV="1">
            <a:off x="7466272" y="1513840"/>
            <a:ext cx="1251008" cy="1001675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604760" y="3680685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814416" y="1368062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52240" y="3660258"/>
            <a:ext cx="1097280" cy="1280372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07" y="94541"/>
            <a:ext cx="2557663" cy="204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1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674" y="3783429"/>
            <a:ext cx="2554445" cy="20484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88616" y="1049363"/>
            <a:ext cx="603570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What phrases do you often hear your family saying when getting ready to go to school?</a:t>
            </a:r>
            <a:endParaRPr lang="en-GB" dirty="0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59656" y="4167589"/>
            <a:ext cx="603570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Write them on a whiteboard with a partner.</a:t>
            </a:r>
            <a:endParaRPr lang="en-GB" dirty="0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671" y="630428"/>
            <a:ext cx="2805197" cy="239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 rot="21359877">
            <a:off x="582390" y="690134"/>
            <a:ext cx="5028029" cy="1280114"/>
          </a:xfrm>
          <a:prstGeom prst="rect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Did anyone mention these?</a:t>
            </a:r>
            <a:endParaRPr lang="en-GB" dirty="0">
              <a:solidFill>
                <a:srgbClr val="42859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9416" y="2971800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“Hurry up!”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304757">
            <a:off x="8526729" y="2728412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“You’ll be in trouble if you’re late!”</a:t>
            </a:r>
            <a:endParaRPr lang="en-GB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3028" y="4343354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“You’re being too slow!”</a:t>
            </a:r>
            <a:endParaRPr lang="en-GB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93724" y="2331743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“Turn that off.”</a:t>
            </a:r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403959">
            <a:off x="8540273" y="4795472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“We are so late!”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 rot="304757">
            <a:off x="8432136" y="706120"/>
            <a:ext cx="3251864" cy="1280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“Quick, put your shoes on!”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212" y="1155968"/>
            <a:ext cx="86177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3985C"/>
                </a:solidFill>
                <a:latin typeface="Comic Sans MS" panose="030F0702030302020204" pitchFamily="66" charset="0"/>
              </a:rPr>
              <a:t>Time</a:t>
            </a:r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 is often a reason families drive instead of active travel…..</a:t>
            </a:r>
          </a:p>
          <a:p>
            <a:pPr algn="ctr"/>
            <a:endParaRPr lang="en-GB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3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Most children live within 2 miles of their school.</a:t>
            </a:r>
          </a:p>
        </p:txBody>
      </p:sp>
      <p:pic>
        <p:nvPicPr>
          <p:cNvPr id="1026" name="Picture 2" descr="https://image.shutterstock.com/image-vector/girl-run-book-student-goes-260nw-153845857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3"/>
          <a:stretch/>
        </p:blipFill>
        <p:spPr bwMode="auto">
          <a:xfrm>
            <a:off x="8980170" y="3217879"/>
            <a:ext cx="2705100" cy="252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1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0400" y="647968"/>
            <a:ext cx="6664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Average walking speed is around 3 miles an hour.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10480" y="3838208"/>
            <a:ext cx="6664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Most cars in cities </a:t>
            </a:r>
            <a:r>
              <a:rPr lang="en-GB" sz="3600" dirty="0" smtClean="0">
                <a:solidFill>
                  <a:srgbClr val="F3985C"/>
                </a:solidFill>
                <a:latin typeface="Comic Sans MS" panose="030F0702030302020204" pitchFamily="66" charset="0"/>
              </a:rPr>
              <a:t>can</a:t>
            </a:r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 travel between 20-30 miles an hour.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226" y="2637219"/>
            <a:ext cx="1524347" cy="25659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842" y="1016993"/>
            <a:ext cx="1436658" cy="182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6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497839" y="112616"/>
            <a:ext cx="3169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BUT………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0480" y="631600"/>
            <a:ext cx="7244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What slows down a car journey?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0721" y="1929311"/>
            <a:ext cx="477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Make a list as a pair or group.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347" y="3030781"/>
            <a:ext cx="3606985" cy="28893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667" y="1381497"/>
            <a:ext cx="5683054" cy="349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559" y="316640"/>
            <a:ext cx="346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28590"/>
                </a:solidFill>
                <a:latin typeface="Comic Sans MS" panose="030F0702030302020204" pitchFamily="66" charset="0"/>
              </a:rPr>
              <a:t>Play the game!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21" y="0"/>
            <a:ext cx="2755599" cy="1332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50" y="1101090"/>
            <a:ext cx="6084570" cy="462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ncil them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uncil theme powerpoint" id="{6A1323C5-92BD-4FBE-887B-5B5C703556E3}" vid="{4712D29F-D59D-4253-9FC2-12DA793B5F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291</Words>
  <Application>Microsoft Office PowerPoint</Application>
  <PresentationFormat>Widescreen</PresentationFormat>
  <Paragraphs>48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council theme powerpoint</vt:lpstr>
      <vt:lpstr>Active Travel Lesson 6</vt:lpstr>
      <vt:lpstr>Some of you don’t travel actively…Why do people not travel actively?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Councillor Briefing 1st October 2019 Cardiff School Streets</dc:title>
  <dc:creator>Wade, Rhiannon</dc:creator>
  <cp:lastModifiedBy>Marshallsea, Naomi</cp:lastModifiedBy>
  <cp:revision>150</cp:revision>
  <cp:lastPrinted>2019-11-26T18:19:14Z</cp:lastPrinted>
  <dcterms:created xsi:type="dcterms:W3CDTF">2019-09-26T13:21:54Z</dcterms:created>
  <dcterms:modified xsi:type="dcterms:W3CDTF">2020-09-03T11:45:11Z</dcterms:modified>
</cp:coreProperties>
</file>