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8" r:id="rId2"/>
    <p:sldId id="315" r:id="rId3"/>
    <p:sldId id="318" r:id="rId4"/>
    <p:sldId id="321" r:id="rId5"/>
    <p:sldId id="322" r:id="rId6"/>
    <p:sldId id="323" r:id="rId7"/>
    <p:sldId id="324" r:id="rId8"/>
    <p:sldId id="337" r:id="rId9"/>
    <p:sldId id="325" r:id="rId10"/>
    <p:sldId id="327" r:id="rId11"/>
    <p:sldId id="328" r:id="rId12"/>
    <p:sldId id="329" r:id="rId13"/>
    <p:sldId id="332" r:id="rId14"/>
    <p:sldId id="331" r:id="rId15"/>
    <p:sldId id="333" r:id="rId16"/>
    <p:sldId id="335" r:id="rId17"/>
    <p:sldId id="336" r:id="rId18"/>
  </p:sldIdLst>
  <p:sldSz cx="12192000" cy="6858000"/>
  <p:notesSz cx="6669088" cy="97536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85C"/>
    <a:srgbClr val="408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86279" autoAdjust="0"/>
  </p:normalViewPr>
  <p:slideViewPr>
    <p:cSldViewPr snapToGrid="0">
      <p:cViewPr varScale="1">
        <p:scale>
          <a:sx n="75" d="100"/>
          <a:sy n="75" d="100"/>
        </p:scale>
        <p:origin x="74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937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427B2847-0798-44EB-B3DC-476FA4833860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64228"/>
            <a:ext cx="2889938" cy="48937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5D60BF04-EF49-45B8-99EC-181B47A4EE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26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793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05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12600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8265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7352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0948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7900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09075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38153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62600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26304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15158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28721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3264E-7A06-434A-A1CE-E3538B853C39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02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2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397760" y="116523"/>
            <a:ext cx="7264400" cy="1437957"/>
          </a:xfrm>
        </p:spPr>
        <p:txBody>
          <a:bodyPr/>
          <a:lstStyle/>
          <a:p>
            <a:r>
              <a:rPr lang="cy-GB" sz="4400" b="0" i="0" strike="noStrike" cap="none" spc="0" baseline="0">
                <a:solidFill>
                  <a:srgbClr val="40828E"/>
                </a:solidFill>
                <a:effectLst/>
                <a:latin typeface="Comic Sans MS"/>
                <a:ea typeface="Comic Sans MS"/>
                <a:cs typeface="Comic Sans MS"/>
              </a:rPr>
              <a:t>Teithio Llesol - Gwers 8</a:t>
            </a:r>
            <a:endParaRPr lang="en-GB">
              <a:solidFill>
                <a:srgbClr val="40828E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1759" y="1554480"/>
            <a:ext cx="10271862" cy="3844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2400" b="1" i="0" strike="noStrike" cap="none" spc="0" baseline="0">
                <a:solidFill>
                  <a:srgbClr val="40828E"/>
                </a:solidFill>
                <a:effectLst/>
                <a:latin typeface="Comic Sans MS"/>
                <a:ea typeface="Comic Sans MS"/>
                <a:cs typeface="Comic Sans MS"/>
              </a:rPr>
              <a:t>Amcanion Dysgu:</a:t>
            </a:r>
            <a:endParaRPr lang="en-GB" sz="2400" b="1">
              <a:solidFill>
                <a:srgbClr val="40828E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sz="2400" b="0" i="0" strike="noStrike" cap="none" spc="0" baseline="0">
                <a:solidFill>
                  <a:srgbClr val="40828E"/>
                </a:solidFill>
                <a:effectLst/>
                <a:latin typeface="Comic Sans MS"/>
                <a:ea typeface="Comic Sans MS"/>
                <a:cs typeface="Comic Sans MS"/>
              </a:rPr>
              <a:t>Deall bod atebion i agweddau negyddol ar deithio llesol yn aml.</a:t>
            </a:r>
            <a:endParaRPr lang="en-GB" sz="2400">
              <a:solidFill>
                <a:srgbClr val="40828E"/>
              </a:solidFill>
              <a:latin typeface="Comic Sans MS" panose="030F0702030302020204" pitchFamily="66" charset="0"/>
            </a:endParaRPr>
          </a:p>
          <a:p>
            <a:endParaRPr lang="en-GB" sz="240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cy-GB" sz="2400" b="1" i="0" strike="noStrike" cap="none" spc="0" baseline="0">
                <a:solidFill>
                  <a:srgbClr val="F3985C"/>
                </a:solidFill>
                <a:effectLst/>
                <a:latin typeface="Comic Sans MS"/>
                <a:ea typeface="Comic Sans MS"/>
                <a:cs typeface="Comic Sans MS"/>
              </a:rPr>
              <a:t>Beth sy'n Bwysig: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sz="2400" b="0" i="0" strike="noStrike" cap="none" spc="0" baseline="0">
                <a:solidFill>
                  <a:srgbClr val="F3985C"/>
                </a:solidFill>
                <a:effectLst/>
                <a:latin typeface="Comic Sans MS"/>
                <a:ea typeface="Comic Sans MS"/>
                <a:cs typeface="Comic Sans MS"/>
              </a:rPr>
              <a:t>Mae sut rydym yn prosesu ein profiadau ac yn ymateb iddynt yn effeithio ar ein hiechyd meddwl a’n lles emosiynol.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sz="2400" b="0" i="0" strike="noStrike" cap="none" spc="0" baseline="0">
                <a:solidFill>
                  <a:srgbClr val="F3985C"/>
                </a:solidFill>
                <a:effectLst/>
                <a:latin typeface="Comic Sans MS"/>
                <a:ea typeface="Comic Sans MS"/>
                <a:cs typeface="Comic Sans MS"/>
              </a:rPr>
              <a:t>Mae ein penderfyniadau yn effeithio ar ansawdd ein bywydau a bywydau pobl eraill.  </a:t>
            </a:r>
          </a:p>
          <a:p>
            <a:r>
              <a:rPr lang="en-GB"/>
              <a:t> 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07803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/>
          <p:nvPr/>
        </p:nvSpPr>
        <p:spPr>
          <a:xfrm>
            <a:off x="9246122" y="511402"/>
            <a:ext cx="41625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sz="3800" b="1" i="0" strike="noStrike" cap="none" spc="0" baseline="0">
                <a:solidFill>
                  <a:srgbClr val="40828E"/>
                </a:solidFill>
                <a:effectLst/>
                <a:latin typeface="Comic Sans MS"/>
                <a:ea typeface="Comic Sans MS"/>
                <a:cs typeface="Comic Sans MS"/>
              </a:rPr>
              <a:t>Cyffyrdd</a:t>
            </a:r>
            <a:endParaRPr lang="en-GB" smtClean="0">
              <a:solidFill>
                <a:srgbClr val="40828E"/>
              </a:solidFill>
            </a:endParaRPr>
          </a:p>
          <a:p>
            <a:pPr marL="0" indent="0">
              <a:buNone/>
            </a:pPr>
            <a:endParaRPr lang="en-GB" smtClean="0"/>
          </a:p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40" y="267562"/>
            <a:ext cx="1974340" cy="1581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822" y="1188720"/>
            <a:ext cx="4450080" cy="33375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62" y="2167164"/>
            <a:ext cx="4928719" cy="369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6156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/>
          <p:nvPr/>
        </p:nvSpPr>
        <p:spPr>
          <a:xfrm>
            <a:off x="8486503" y="450889"/>
            <a:ext cx="2933338" cy="828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sz="3800" b="1" i="0" strike="noStrike" cap="none" spc="0" baseline="0">
                <a:solidFill>
                  <a:srgbClr val="40828E"/>
                </a:solidFill>
                <a:effectLst/>
                <a:latin typeface="Comic Sans MS"/>
                <a:ea typeface="Comic Sans MS"/>
                <a:cs typeface="Comic Sans MS"/>
              </a:rPr>
              <a:t>Pont droed</a:t>
            </a:r>
          </a:p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7" y="1097280"/>
            <a:ext cx="1974340" cy="1581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6" b="19111"/>
          <a:stretch>
            <a:fillRect/>
          </a:stretch>
        </p:blipFill>
        <p:spPr>
          <a:xfrm>
            <a:off x="2641600" y="1279465"/>
            <a:ext cx="9144000" cy="404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6154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/>
          <p:nvPr/>
        </p:nvSpPr>
        <p:spPr>
          <a:xfrm>
            <a:off x="9065623" y="421104"/>
            <a:ext cx="2902858" cy="828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sz="3800" b="1" i="0" strike="noStrike" cap="none" spc="0" baseline="0">
                <a:solidFill>
                  <a:srgbClr val="40828E"/>
                </a:solidFill>
                <a:effectLst/>
                <a:latin typeface="Comic Sans MS"/>
                <a:ea typeface="Comic Sans MS"/>
                <a:cs typeface="Comic Sans MS"/>
              </a:rPr>
              <a:t>Tanffordd</a:t>
            </a:r>
          </a:p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t="8699" r="2055" b="20342"/>
          <a:stretch>
            <a:fillRect/>
          </a:stretch>
        </p:blipFill>
        <p:spPr>
          <a:xfrm>
            <a:off x="3847974" y="1764302"/>
            <a:ext cx="7012091" cy="3897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67" y="511402"/>
            <a:ext cx="1974340" cy="158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6401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/>
          <p:nvPr/>
        </p:nvSpPr>
        <p:spPr>
          <a:xfrm>
            <a:off x="1596650" y="3327930"/>
            <a:ext cx="41625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sz="3200" b="0" i="0" strike="noStrike" cap="none" spc="0" baseline="0" dirty="0">
                <a:solidFill>
                  <a:srgbClr val="40828E"/>
                </a:solidFill>
                <a:effectLst/>
                <a:latin typeface="Comic Sans MS"/>
                <a:ea typeface="Comic Sans MS"/>
                <a:cs typeface="Comic Sans MS"/>
              </a:rPr>
              <a:t>Beth mae’r rhain yn ei wneud? Sut gallwn ni eu defnyddio?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21" y="1975667"/>
            <a:ext cx="4726215" cy="3909869"/>
          </a:xfrm>
          <a:prstGeom prst="rect">
            <a:avLst/>
          </a:prstGeom>
        </p:spPr>
      </p:pic>
      <p:sp>
        <p:nvSpPr>
          <p:cNvPr id="6" name="Subtitle 2"/>
          <p:cNvSpPr txBox="1"/>
          <p:nvPr/>
        </p:nvSpPr>
        <p:spPr>
          <a:xfrm>
            <a:off x="6078582" y="917802"/>
            <a:ext cx="5848246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sz="3800" b="1" i="0" strike="noStrike" cap="none" spc="0" baseline="0" dirty="0">
                <a:solidFill>
                  <a:srgbClr val="40828E"/>
                </a:solidFill>
                <a:effectLst/>
                <a:latin typeface="Comic Sans MS"/>
                <a:ea typeface="Comic Sans MS"/>
                <a:cs typeface="Comic Sans MS"/>
              </a:rPr>
              <a:t>Palmentydd botymog</a:t>
            </a: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67" y="511402"/>
            <a:ext cx="1974340" cy="158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1233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/>
          <p:nvPr/>
        </p:nvSpPr>
        <p:spPr>
          <a:xfrm>
            <a:off x="2479040" y="293121"/>
            <a:ext cx="740664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sz="3800" b="1" i="0" strike="noStrike" cap="none" spc="0" baseline="0">
                <a:solidFill>
                  <a:srgbClr val="40828E"/>
                </a:solidFill>
                <a:effectLst/>
                <a:latin typeface="Comic Sans MS"/>
                <a:ea typeface="Comic Sans MS"/>
                <a:cs typeface="Comic Sans MS"/>
              </a:rPr>
              <a:t>Chwaraewch y Gêm fel pâr</a:t>
            </a:r>
          </a:p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47" y="1121002"/>
            <a:ext cx="1974340" cy="15815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080" y="2167164"/>
            <a:ext cx="6197600" cy="37167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40582" y="1121002"/>
            <a:ext cx="5713088" cy="3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y-GB" sz="180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hlinkClick r:id="rId4" action="ppaction://hlinksldjump"/>
              </a:rPr>
              <a:t>https://www.think.gov.uk/resource/take-the-lead-game/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2846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/>
          <p:nvPr/>
        </p:nvSpPr>
        <p:spPr>
          <a:xfrm>
            <a:off x="3901441" y="93141"/>
            <a:ext cx="829056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sz="3800" b="1" i="0" strike="noStrike" cap="none" spc="0" baseline="0">
                <a:solidFill>
                  <a:srgbClr val="40828E"/>
                </a:solidFill>
                <a:effectLst/>
                <a:latin typeface="Comic Sans MS"/>
                <a:ea typeface="Comic Sans MS"/>
                <a:cs typeface="Comic Sans MS"/>
              </a:rPr>
              <a:t>Crëwch fap meddwl ar sut i fod yn ddiogel gyda rhwystr fel grŵp</a:t>
            </a:r>
            <a:endParaRPr lang="en-GB" dirty="0" smtClean="0">
              <a:solidFill>
                <a:srgbClr val="40828E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30" y="2084886"/>
            <a:ext cx="3584950" cy="238623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7462521" y="2205899"/>
            <a:ext cx="1587574" cy="3051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462521" y="4369533"/>
            <a:ext cx="1828800" cy="792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869115" y="4359925"/>
            <a:ext cx="1480895" cy="5575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84784" y="1555863"/>
            <a:ext cx="1828800" cy="792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08" y="-230579"/>
            <a:ext cx="2103134" cy="168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5351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/>
          <p:nvPr/>
        </p:nvSpPr>
        <p:spPr>
          <a:xfrm>
            <a:off x="325121" y="1898655"/>
            <a:ext cx="9763759" cy="13292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sz="3800" b="1" i="0" strike="noStrike" cap="none" spc="0" baseline="0" dirty="0">
                <a:solidFill>
                  <a:srgbClr val="40828E"/>
                </a:solidFill>
                <a:effectLst/>
                <a:latin typeface="Comic Sans MS"/>
                <a:ea typeface="Comic Sans MS"/>
                <a:cs typeface="Comic Sans MS"/>
              </a:rPr>
              <a:t>Gwnewch ddrama fach yn dangos ffordd ddiogel, a ffordd anniogel, o ddefnyddio’r rhwystr.</a:t>
            </a:r>
            <a:endParaRPr lang="en-GB" dirty="0" smtClean="0">
              <a:solidFill>
                <a:srgbClr val="40828E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 descr="https://image.shutterstock.com/image-vector/illustration-stickman-kids-different-theater-260nw-7238296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 t="21881" r="273" b="10690"/>
          <a:stretch>
            <a:fillRect/>
          </a:stretch>
        </p:blipFill>
        <p:spPr bwMode="auto">
          <a:xfrm>
            <a:off x="3906520" y="2810090"/>
            <a:ext cx="4348481" cy="179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 txBox="1"/>
          <p:nvPr/>
        </p:nvSpPr>
        <p:spPr>
          <a:xfrm>
            <a:off x="5344160" y="5254421"/>
            <a:ext cx="6847840" cy="8110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sz="3800" b="1" i="0" strike="noStrike" cap="none" spc="0" baseline="0" dirty="0">
                <a:solidFill>
                  <a:srgbClr val="40828E"/>
                </a:solidFill>
                <a:effectLst/>
                <a:latin typeface="Comic Sans MS"/>
                <a:ea typeface="Comic Sans MS"/>
                <a:cs typeface="Comic Sans MS"/>
              </a:rPr>
              <a:t>Wedyn, dangoswch hi i’ch dosbarth.</a:t>
            </a:r>
            <a:endParaRPr lang="en-GB" dirty="0" smtClean="0">
              <a:solidFill>
                <a:srgbClr val="40828E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922" y="99053"/>
            <a:ext cx="3451558" cy="166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7872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/>
          <p:nvPr/>
        </p:nvSpPr>
        <p:spPr>
          <a:xfrm>
            <a:off x="975360" y="1367556"/>
            <a:ext cx="9763759" cy="7196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5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sz="3800" b="1" i="0" strike="noStrike" cap="none" spc="0" baseline="0">
                <a:solidFill>
                  <a:srgbClr val="40828E"/>
                </a:solidFill>
                <a:effectLst/>
                <a:latin typeface="Comic Sans MS"/>
                <a:ea typeface="Comic Sans MS"/>
                <a:cs typeface="Comic Sans MS"/>
              </a:rPr>
              <a:t>Chwiliwch am eich ysgol ar y Map Meddwl.</a:t>
            </a:r>
            <a:endParaRPr lang="en-GB" smtClean="0">
              <a:solidFill>
                <a:srgbClr val="40828E"/>
              </a:solidFill>
            </a:endParaRPr>
          </a:p>
          <a:p>
            <a:pPr marL="0" indent="0">
              <a:buNone/>
            </a:pPr>
            <a:endParaRPr lang="en-GB" smtClean="0"/>
          </a:p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816" y="2255293"/>
            <a:ext cx="2748373" cy="22016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49839" y="5147547"/>
            <a:ext cx="3704481" cy="3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y-GB" sz="180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hlinkClick r:id="rId3" action="ppaction://hlinksldjump"/>
              </a:rPr>
              <a:t>https://www.think.gov.uk/thinkmap/</a:t>
            </a:r>
            <a:endParaRPr lang="en-GB"/>
          </a:p>
        </p:txBody>
      </p:sp>
      <p:sp>
        <p:nvSpPr>
          <p:cNvPr id="8" name="Subtitle 2"/>
          <p:cNvSpPr txBox="1"/>
          <p:nvPr/>
        </p:nvSpPr>
        <p:spPr>
          <a:xfrm>
            <a:off x="854017" y="3518840"/>
            <a:ext cx="8150906" cy="7196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sz="3000" b="1" i="0" strike="noStrike" cap="none" spc="0" baseline="0">
                <a:solidFill>
                  <a:srgbClr val="40828E"/>
                </a:solidFill>
                <a:effectLst/>
                <a:latin typeface="Comic Sans MS"/>
                <a:ea typeface="Comic Sans MS"/>
                <a:cs typeface="Comic Sans MS"/>
              </a:rPr>
              <a:t>Pam fod y damweiniau’n digwydd yn y lleoliadau dan sylw?</a:t>
            </a:r>
            <a:endParaRPr lang="en-GB" sz="3000" smtClean="0">
              <a:solidFill>
                <a:srgbClr val="40828E"/>
              </a:solidFill>
            </a:endParaRPr>
          </a:p>
          <a:p>
            <a:pPr marL="0" indent="0">
              <a:buNone/>
            </a:pPr>
            <a:endParaRPr lang="en-GB" smtClean="0"/>
          </a:p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305692" y="193926"/>
            <a:ext cx="2325747" cy="547754"/>
            <a:chOff x="204986" y="178962"/>
            <a:chExt cx="1339334" cy="461665"/>
          </a:xfrm>
        </p:grpSpPr>
        <p:sp>
          <p:nvSpPr>
            <p:cNvPr id="9" name="Rectangle 8"/>
            <p:cNvSpPr/>
            <p:nvPr/>
          </p:nvSpPr>
          <p:spPr>
            <a:xfrm>
              <a:off x="204986" y="178962"/>
              <a:ext cx="1213583" cy="4616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4986" y="178962"/>
              <a:ext cx="1340673" cy="82378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y-GB" sz="2400" b="1" i="0" strike="noStrike" cap="none" spc="0" baseline="0">
                  <a:solidFill>
                    <a:srgbClr val="F3985C"/>
                  </a:solidFill>
                  <a:effectLst/>
                  <a:latin typeface="Comic Sans MS"/>
                  <a:ea typeface="Comic Sans MS"/>
                  <a:cs typeface="Comic Sans MS"/>
                </a:rPr>
                <a:t>Sesiwn Lawn</a:t>
              </a:r>
              <a:endParaRPr lang="en-GB" sz="2400">
                <a:solidFill>
                  <a:srgbClr val="F3985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688146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90443" y="2765070"/>
            <a:ext cx="3550037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683" y="3376575"/>
            <a:ext cx="3571875" cy="23526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29919" y="588457"/>
            <a:ext cx="7406641" cy="2387600"/>
          </a:xfrm>
        </p:spPr>
        <p:txBody>
          <a:bodyPr>
            <a:normAutofit/>
          </a:bodyPr>
          <a:lstStyle/>
          <a:p>
            <a:r>
              <a:rPr lang="cy-GB" sz="4400" b="0" i="0" strike="noStrike" cap="none" spc="0" baseline="0">
                <a:solidFill>
                  <a:srgbClr val="40828E"/>
                </a:solidFill>
                <a:effectLst/>
                <a:latin typeface="Comic Sans MS"/>
                <a:ea typeface="Comic Sans MS"/>
                <a:cs typeface="Comic Sans MS"/>
              </a:rPr>
              <a:t>Nid yw rhai ohonoch chi’n teithio’n llesol…Pam nad yw pobl yn teithio’n llesol?</a:t>
            </a:r>
            <a:endParaRPr lang="en-GB">
              <a:solidFill>
                <a:srgbClr val="40828E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947" y="409501"/>
            <a:ext cx="2646929" cy="2120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246" b="2549"/>
          <a:stretch/>
        </p:blipFill>
        <p:spPr>
          <a:xfrm>
            <a:off x="8574947" y="2906487"/>
            <a:ext cx="2387569" cy="330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2521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62560" y="264161"/>
            <a:ext cx="8361016" cy="1656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y-GB" sz="4400" b="0" i="0" strike="noStrike" cap="none" spc="0" baseline="0">
                <a:solidFill>
                  <a:srgbClr val="40828E"/>
                </a:solidFill>
                <a:effectLst/>
                <a:latin typeface="Comic Sans MS"/>
                <a:ea typeface="Comic Sans MS"/>
                <a:cs typeface="Comic Sans MS"/>
              </a:rPr>
              <a:t>A oedd tywydd gwael yn un o’r rhesymau dros beidio â theithio’n llesol?</a:t>
            </a:r>
            <a:endParaRPr lang="en-GB">
              <a:solidFill>
                <a:srgbClr val="40828E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" t="9120" r="2836" b="4237"/>
          <a:stretch>
            <a:fillRect/>
          </a:stretch>
        </p:blipFill>
        <p:spPr>
          <a:xfrm>
            <a:off x="2092960" y="2275839"/>
            <a:ext cx="3677920" cy="3092057"/>
          </a:xfrm>
          <a:prstGeom prst="rect">
            <a:avLst/>
          </a:prstGeom>
        </p:spPr>
      </p:pic>
      <p:sp>
        <p:nvSpPr>
          <p:cNvPr id="5" name="Title 1"/>
          <p:cNvSpPr txBox="1"/>
          <p:nvPr/>
        </p:nvSpPr>
        <p:spPr>
          <a:xfrm>
            <a:off x="5770880" y="3146227"/>
            <a:ext cx="6304944" cy="1656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y-GB" sz="4400" b="0" i="0" strike="noStrike" cap="none" spc="0" baseline="0">
                <a:solidFill>
                  <a:srgbClr val="40828E"/>
                </a:solidFill>
                <a:effectLst/>
                <a:latin typeface="Comic Sans MS"/>
                <a:ea typeface="Comic Sans MS"/>
                <a:cs typeface="Comic Sans MS"/>
              </a:rPr>
              <a:t>Beth yw’r brif broblemau ar eich llwybr i’r ysgol?</a:t>
            </a:r>
            <a:endParaRPr lang="en-GB">
              <a:solidFill>
                <a:srgbClr val="40828E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707" y="334677"/>
            <a:ext cx="2803748" cy="224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546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2389" y="169534"/>
            <a:ext cx="8068491" cy="14357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ubtitle 2"/>
          <p:cNvSpPr txBox="1"/>
          <p:nvPr/>
        </p:nvSpPr>
        <p:spPr>
          <a:xfrm>
            <a:off x="6955873" y="2105454"/>
            <a:ext cx="4817291" cy="1026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sz="2800" b="1" i="0" strike="noStrike" cap="none" spc="0" baseline="0">
                <a:solidFill>
                  <a:srgbClr val="40828E"/>
                </a:solidFill>
                <a:effectLst/>
                <a:latin typeface="Comic Sans MS"/>
                <a:ea typeface="Comic Sans MS"/>
                <a:cs typeface="Comic Sans MS"/>
              </a:rPr>
              <a:t>Croesfan Pâl a Phelican </a:t>
            </a:r>
            <a:endParaRPr lang="en-GB" sz="2800" smtClean="0">
              <a:solidFill>
                <a:srgbClr val="40828E"/>
              </a:solidFill>
            </a:endParaRPr>
          </a:p>
          <a:p>
            <a:pPr marL="0" indent="0">
              <a:buNone/>
            </a:pPr>
            <a:endParaRPr lang="en-GB" smtClean="0"/>
          </a:p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875" y="2008176"/>
            <a:ext cx="4807312" cy="3204874"/>
          </a:xfrm>
          <a:prstGeom prst="rect">
            <a:avLst/>
          </a:prstGeom>
        </p:spPr>
      </p:pic>
      <p:sp>
        <p:nvSpPr>
          <p:cNvPr id="6" name="Subtitle 2"/>
          <p:cNvSpPr txBox="1"/>
          <p:nvPr/>
        </p:nvSpPr>
        <p:spPr>
          <a:xfrm>
            <a:off x="242389" y="260974"/>
            <a:ext cx="6574971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sz="3800" b="1" i="0" strike="noStrike" cap="none" spc="0" baseline="0" dirty="0">
                <a:solidFill>
                  <a:srgbClr val="40828E"/>
                </a:solidFill>
                <a:effectLst/>
                <a:latin typeface="Comic Sans MS"/>
                <a:ea typeface="Comic Sans MS"/>
                <a:cs typeface="Comic Sans MS"/>
              </a:rPr>
              <a:t>Trafodwch y rhwystrau hyn:</a:t>
            </a:r>
          </a:p>
          <a:p>
            <a:pPr marL="0" indent="0">
              <a:buNone/>
            </a:pPr>
            <a:r>
              <a:rPr lang="cy-GB" sz="3800" b="1" i="0" strike="noStrike" cap="none" spc="0" baseline="0" dirty="0" smtClean="0">
                <a:solidFill>
                  <a:srgbClr val="40828E"/>
                </a:solidFill>
                <a:effectLst/>
                <a:latin typeface="Comic Sans MS"/>
                <a:ea typeface="Comic Sans MS"/>
                <a:cs typeface="Comic Sans MS"/>
              </a:rPr>
              <a:t>Ydy </a:t>
            </a:r>
            <a:r>
              <a:rPr lang="cy-GB" sz="3800" b="1" i="0" strike="noStrike" cap="none" spc="0" baseline="0" dirty="0">
                <a:solidFill>
                  <a:srgbClr val="40828E"/>
                </a:solidFill>
                <a:effectLst/>
                <a:latin typeface="Comic Sans MS"/>
                <a:ea typeface="Comic Sans MS"/>
                <a:cs typeface="Comic Sans MS"/>
              </a:rPr>
              <a:t>nhw ar eich llwybr chi? </a:t>
            </a:r>
            <a:r>
              <a:rPr lang="cy-GB" sz="3800" b="1" i="0" strike="noStrike" cap="none" spc="0" baseline="0" dirty="0" smtClean="0">
                <a:solidFill>
                  <a:srgbClr val="40828E"/>
                </a:solidFill>
                <a:effectLst/>
                <a:latin typeface="Comic Sans MS"/>
                <a:ea typeface="Comic Sans MS"/>
                <a:cs typeface="Comic Sans MS"/>
              </a:rPr>
              <a:t>Sut </a:t>
            </a:r>
            <a:r>
              <a:rPr lang="cy-GB" sz="3800" b="1" i="0" strike="noStrike" cap="none" spc="0" baseline="0" dirty="0">
                <a:solidFill>
                  <a:srgbClr val="40828E"/>
                </a:solidFill>
                <a:effectLst/>
                <a:latin typeface="Comic Sans MS"/>
                <a:ea typeface="Comic Sans MS"/>
                <a:cs typeface="Comic Sans MS"/>
              </a:rPr>
              <a:t>rydych yn eu defnyddio’n ddiogel?</a:t>
            </a:r>
            <a:endParaRPr lang="en-GB" dirty="0" smtClean="0">
              <a:solidFill>
                <a:srgbClr val="40828E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07" y="169534"/>
            <a:ext cx="1691733" cy="13551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41" r="48148"/>
          <a:stretch>
            <a:fillRect/>
          </a:stretch>
        </p:blipFill>
        <p:spPr>
          <a:xfrm rot="5400000">
            <a:off x="7803250" y="2284360"/>
            <a:ext cx="2974870" cy="442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0235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/>
          <p:nvPr/>
        </p:nvSpPr>
        <p:spPr>
          <a:xfrm>
            <a:off x="6584041" y="560501"/>
            <a:ext cx="419571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sz="3800" b="1" i="0" strike="noStrike" cap="none" spc="0" baseline="0">
                <a:solidFill>
                  <a:srgbClr val="40828E"/>
                </a:solidFill>
                <a:effectLst/>
                <a:latin typeface="Comic Sans MS"/>
                <a:ea typeface="Comic Sans MS"/>
                <a:cs typeface="Comic Sans MS"/>
              </a:rPr>
              <a:t>Croesfan Twcan</a:t>
            </a:r>
            <a:endParaRPr lang="en-GB" smtClean="0">
              <a:solidFill>
                <a:srgbClr val="40828E"/>
              </a:solidFill>
            </a:endParaRPr>
          </a:p>
          <a:p>
            <a:pPr marL="0" indent="0">
              <a:buNone/>
            </a:pPr>
            <a:endParaRPr lang="en-GB" smtClean="0"/>
          </a:p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67" y="511402"/>
            <a:ext cx="1974340" cy="1581558"/>
          </a:xfrm>
          <a:prstGeom prst="rect">
            <a:avLst/>
          </a:prstGeom>
        </p:spPr>
      </p:pic>
      <p:sp>
        <p:nvSpPr>
          <p:cNvPr id="6" name="Subtitle 2"/>
          <p:cNvSpPr txBox="1"/>
          <p:nvPr/>
        </p:nvSpPr>
        <p:spPr>
          <a:xfrm>
            <a:off x="9109793" y="5376974"/>
            <a:ext cx="2553887" cy="102616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y-GB" sz="2800" b="1" i="0" strike="noStrike" cap="none" spc="0" baseline="0">
                <a:solidFill>
                  <a:srgbClr val="40828E"/>
                </a:solidFill>
                <a:effectLst/>
                <a:latin typeface="Comic Sans MS"/>
                <a:ea typeface="Comic Sans MS"/>
                <a:cs typeface="Comic Sans MS"/>
              </a:rPr>
              <a:t>Croesfan i gerddwyr a beicwyr</a:t>
            </a:r>
            <a:endParaRPr lang="en-GB" sz="2800" smtClean="0">
              <a:solidFill>
                <a:srgbClr val="40828E"/>
              </a:solidFill>
            </a:endParaRPr>
          </a:p>
          <a:p>
            <a:pPr marL="0" indent="0">
              <a:buNone/>
            </a:pPr>
            <a:endParaRPr lang="en-GB" smtClean="0"/>
          </a:p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t="-12419" r="26223" b="16593"/>
          <a:stretch>
            <a:fillRect/>
          </a:stretch>
        </p:blipFill>
        <p:spPr>
          <a:xfrm rot="5400000">
            <a:off x="3738245" y="1078026"/>
            <a:ext cx="4480560" cy="492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7990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/>
          <p:nvPr/>
        </p:nvSpPr>
        <p:spPr>
          <a:xfrm>
            <a:off x="7927861" y="296341"/>
            <a:ext cx="41625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sz="3800" b="1" i="0" strike="noStrike" cap="none" spc="0" baseline="0">
                <a:solidFill>
                  <a:srgbClr val="40828E"/>
                </a:solidFill>
                <a:effectLst/>
                <a:latin typeface="Comic Sans MS"/>
                <a:ea typeface="Comic Sans MS"/>
                <a:cs typeface="Comic Sans MS"/>
              </a:rPr>
              <a:t>Croesfan Sebra</a:t>
            </a:r>
            <a:endParaRPr lang="en-GB" smtClean="0">
              <a:solidFill>
                <a:srgbClr val="40828E"/>
              </a:solidFill>
            </a:endParaRPr>
          </a:p>
          <a:p>
            <a:pPr marL="0" indent="0">
              <a:buNone/>
            </a:pPr>
            <a:endParaRPr lang="en-GB" smtClean="0"/>
          </a:p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010" y="1597206"/>
            <a:ext cx="6096000" cy="4057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67" y="511402"/>
            <a:ext cx="1974340" cy="158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7653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/>
          <p:nvPr/>
        </p:nvSpPr>
        <p:spPr>
          <a:xfrm>
            <a:off x="8476501" y="985974"/>
            <a:ext cx="41625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sz="3800" b="1" i="0" strike="noStrike" cap="none" spc="0" baseline="0">
                <a:solidFill>
                  <a:srgbClr val="40828E"/>
                </a:solidFill>
                <a:effectLst/>
                <a:latin typeface="Comic Sans MS"/>
                <a:ea typeface="Comic Sans MS"/>
                <a:cs typeface="Comic Sans MS"/>
              </a:rPr>
              <a:t>Ceir wedi’u parcio</a:t>
            </a:r>
            <a:endParaRPr lang="en-GB" smtClean="0">
              <a:solidFill>
                <a:srgbClr val="40828E"/>
              </a:solidFill>
            </a:endParaRPr>
          </a:p>
          <a:p>
            <a:pPr marL="0" indent="0">
              <a:buNone/>
            </a:pPr>
            <a:endParaRPr lang="en-GB" smtClean="0"/>
          </a:p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307" y="426856"/>
            <a:ext cx="1974340" cy="1581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4510" y="846682"/>
            <a:ext cx="4795520" cy="3596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30"/>
          <a:stretch>
            <a:fillRect/>
          </a:stretch>
        </p:blipFill>
        <p:spPr>
          <a:xfrm>
            <a:off x="5634780" y="3224122"/>
            <a:ext cx="6282900" cy="269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1769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/>
          <p:nvPr/>
        </p:nvSpPr>
        <p:spPr>
          <a:xfrm>
            <a:off x="7366001" y="576172"/>
            <a:ext cx="566928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sz="3800" b="1" i="0" strike="noStrike" cap="none" spc="0" baseline="0">
                <a:solidFill>
                  <a:srgbClr val="40828E"/>
                </a:solidFill>
                <a:effectLst/>
                <a:latin typeface="Comic Sans MS"/>
                <a:ea typeface="Comic Sans MS"/>
                <a:cs typeface="Comic Sans MS"/>
              </a:rPr>
              <a:t>Parcio ar y palmant</a:t>
            </a:r>
            <a:endParaRPr lang="en-GB" smtClean="0">
              <a:solidFill>
                <a:srgbClr val="40828E"/>
              </a:solidFill>
            </a:endParaRPr>
          </a:p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07" y="826362"/>
            <a:ext cx="1974340" cy="15815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04"/>
          <a:stretch>
            <a:fillRect/>
          </a:stretch>
        </p:blipFill>
        <p:spPr>
          <a:xfrm rot="5400000">
            <a:off x="5049521" y="975791"/>
            <a:ext cx="38608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3985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/>
          <p:nvPr/>
        </p:nvSpPr>
        <p:spPr>
          <a:xfrm>
            <a:off x="7596653" y="731838"/>
            <a:ext cx="574221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sz="3800" b="1" i="0" strike="noStrike" cap="none" spc="0" baseline="0">
                <a:solidFill>
                  <a:srgbClr val="40828E"/>
                </a:solidFill>
                <a:effectLst/>
                <a:latin typeface="Comic Sans MS"/>
                <a:ea typeface="Comic Sans MS"/>
                <a:cs typeface="Comic Sans MS"/>
              </a:rPr>
              <a:t>Ynys Draffig</a:t>
            </a:r>
            <a:endParaRPr lang="en-GB" smtClean="0">
              <a:solidFill>
                <a:srgbClr val="40828E"/>
              </a:solidFill>
            </a:endParaRPr>
          </a:p>
          <a:p>
            <a:pPr marL="0" indent="0">
              <a:buNone/>
            </a:pPr>
            <a:endParaRPr lang="en-GB" smtClean="0"/>
          </a:p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67" y="511402"/>
            <a:ext cx="1974340" cy="1581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4" t="16740" r="6444" b="31852"/>
          <a:stretch>
            <a:fillRect/>
          </a:stretch>
        </p:blipFill>
        <p:spPr>
          <a:xfrm>
            <a:off x="3007904" y="1950720"/>
            <a:ext cx="7325360" cy="352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499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19.04.30"/>
  <p:tag name="AS_TITLE" val="Aspose.Slides for Java"/>
  <p:tag name="AS_VERSION" val="19.4"/>
</p:tagLst>
</file>

<file path=ppt/theme/theme1.xml><?xml version="1.0" encoding="utf-8"?>
<a:theme xmlns:a="http://schemas.openxmlformats.org/drawingml/2006/main" name="council them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uncil theme powerpoint" id="{6A1323C5-92BD-4FBE-887B-5B5C703556E3}" vid="{4712D29F-D59D-4253-9FC2-12DA793B5F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2663</TotalTime>
  <Words>232</Words>
  <Application>Microsoft Office PowerPoint</Application>
  <PresentationFormat>Widescreen</PresentationFormat>
  <Paragraphs>37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Comic Sans MS</vt:lpstr>
      <vt:lpstr>council theme powerpoint</vt:lpstr>
      <vt:lpstr>Teithio Llesol - Gwers 8</vt:lpstr>
      <vt:lpstr>Nid yw rhai ohonoch chi’n teithio’n llesol…Pam nad yw pobl yn teithio’n llesol?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Cardiff Council - Cyngor Dinas Caerdydd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Councillor Briefing 1st October 2019 Cardiff School Streets</dc:title>
  <dc:creator>Wade, Rhiannon</dc:creator>
  <cp:lastModifiedBy>Marshallsea, Naomi</cp:lastModifiedBy>
  <cp:revision>149</cp:revision>
  <cp:lastPrinted>2019-11-26T18:19:14Z</cp:lastPrinted>
  <dcterms:created xsi:type="dcterms:W3CDTF">2019-09-26T13:21:54Z</dcterms:created>
  <dcterms:modified xsi:type="dcterms:W3CDTF">2020-09-09T12:13:29Z</dcterms:modified>
</cp:coreProperties>
</file>