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15" r:id="rId3"/>
    <p:sldId id="318" r:id="rId4"/>
    <p:sldId id="321" r:id="rId5"/>
    <p:sldId id="322" r:id="rId6"/>
    <p:sldId id="323" r:id="rId7"/>
    <p:sldId id="324" r:id="rId8"/>
    <p:sldId id="337" r:id="rId9"/>
    <p:sldId id="325" r:id="rId10"/>
    <p:sldId id="327" r:id="rId11"/>
    <p:sldId id="328" r:id="rId12"/>
    <p:sldId id="329" r:id="rId13"/>
    <p:sldId id="332" r:id="rId14"/>
    <p:sldId id="331" r:id="rId15"/>
    <p:sldId id="333" r:id="rId16"/>
    <p:sldId id="335" r:id="rId17"/>
    <p:sldId id="336" r:id="rId18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08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5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97760" y="116523"/>
            <a:ext cx="7264400" cy="1437957"/>
          </a:xfrm>
        </p:spPr>
        <p:txBody>
          <a:bodyPr/>
          <a:lstStyle/>
          <a:p>
            <a:r>
              <a:rPr lang="en-GB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Active Travel Lesson 8</a:t>
            </a:r>
            <a:endParaRPr lang="en-GB" dirty="0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760" y="1554480"/>
            <a:ext cx="1026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0828E"/>
                </a:solidFill>
                <a:latin typeface="Comic Sans MS" panose="030F0702030302020204" pitchFamily="66" charset="0"/>
              </a:rPr>
              <a:t>Learning </a:t>
            </a:r>
            <a:r>
              <a:rPr lang="en-GB" sz="24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Objectives: </a:t>
            </a:r>
            <a:endParaRPr lang="en-GB" sz="2400" b="1" dirty="0">
              <a:solidFill>
                <a:srgbClr val="40828E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828E"/>
                </a:solidFill>
                <a:latin typeface="Comic Sans MS" panose="030F0702030302020204" pitchFamily="66" charset="0"/>
              </a:rPr>
              <a:t>To understand </a:t>
            </a:r>
            <a:r>
              <a:rPr lang="en-GB" sz="2400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the negative aspects of active travel can often have a solution.</a:t>
            </a:r>
            <a:endParaRPr lang="en-GB" sz="2400" dirty="0">
              <a:solidFill>
                <a:srgbClr val="40828E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3985C"/>
                </a:solidFill>
                <a:latin typeface="Comic Sans MS" panose="030F0702030302020204" pitchFamily="66" charset="0"/>
              </a:rPr>
              <a:t>What Matters: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3985C"/>
                </a:solidFill>
                <a:latin typeface="Comic Sans MS" panose="030F0702030302020204" pitchFamily="66" charset="0"/>
              </a:rPr>
              <a:t>How </a:t>
            </a:r>
            <a:r>
              <a:rPr lang="en-GB" sz="2400" dirty="0">
                <a:solidFill>
                  <a:srgbClr val="F3985C"/>
                </a:solidFill>
                <a:latin typeface="Comic Sans MS" panose="030F0702030302020204" pitchFamily="66" charset="0"/>
              </a:rPr>
              <a:t>we process and respond to our experiences affects our mental health and emotional well-being.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3985C"/>
                </a:solidFill>
                <a:latin typeface="Comic Sans MS" panose="030F0702030302020204" pitchFamily="66" charset="0"/>
              </a:rPr>
              <a:t>Our decision-making impacts on the quality of our lives and the lives of others.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9246122" y="511402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Junctions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0" y="267562"/>
            <a:ext cx="1974340" cy="158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2" y="1188720"/>
            <a:ext cx="4450080" cy="3337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2" y="2167164"/>
            <a:ext cx="4928719" cy="3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486503" y="450889"/>
            <a:ext cx="2933338" cy="82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Footbridge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097280"/>
            <a:ext cx="1974340" cy="1581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b="19111"/>
          <a:stretch/>
        </p:blipFill>
        <p:spPr>
          <a:xfrm>
            <a:off x="2641600" y="1279465"/>
            <a:ext cx="91440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065623" y="421104"/>
            <a:ext cx="2902858" cy="82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Underpass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8699" r="2055" b="20342"/>
          <a:stretch/>
        </p:blipFill>
        <p:spPr>
          <a:xfrm>
            <a:off x="3847974" y="1764302"/>
            <a:ext cx="7012091" cy="389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6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484890" y="3612410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What does this do? How can we use it?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65" y="1339283"/>
            <a:ext cx="5495472" cy="454625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81222" y="511402"/>
            <a:ext cx="487389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Tactile pavements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479040" y="293121"/>
            <a:ext cx="740664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Play the Game as a pair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7" y="1121002"/>
            <a:ext cx="1974340" cy="1581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167164"/>
            <a:ext cx="6197600" cy="3716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0582" y="1121002"/>
            <a:ext cx="573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 action="ppaction://hlinksldjump"/>
              </a:rPr>
              <a:t>https://www.think.gov.uk/resource/take-the-lead-game/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06719" y="93141"/>
            <a:ext cx="668528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err="1" smtClean="0">
                <a:solidFill>
                  <a:srgbClr val="40828E"/>
                </a:solidFill>
                <a:latin typeface="Comic Sans MS" panose="030F0702030302020204" pitchFamily="66" charset="0"/>
              </a:rPr>
              <a:t>Mindmap</a:t>
            </a: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 how to be safe with an obstacle as a group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30" y="2084886"/>
            <a:ext cx="3584950" cy="23862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462521" y="2205899"/>
            <a:ext cx="1587574" cy="305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2521" y="4369533"/>
            <a:ext cx="1828800" cy="792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69115" y="4359925"/>
            <a:ext cx="1480895" cy="557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84784" y="1555863"/>
            <a:ext cx="1828800" cy="792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" y="-230579"/>
            <a:ext cx="2103134" cy="16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43841" y="1551950"/>
            <a:ext cx="9763759" cy="132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Make a short play showing a safe way, and an unsafe way to use the obstacle. 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image.shutterstock.com/image-vector/illustration-stickman-kids-different-theater-260nw-7238296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1881" r="273" b="10690"/>
          <a:stretch/>
        </p:blipFill>
        <p:spPr bwMode="auto">
          <a:xfrm>
            <a:off x="3906520" y="2810090"/>
            <a:ext cx="4348481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740401" y="5102021"/>
            <a:ext cx="5709919" cy="81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Then, show your class.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2" y="99053"/>
            <a:ext cx="3451558" cy="16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975360" y="1367556"/>
            <a:ext cx="9763759" cy="71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Look up your school on the Think Map.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16" y="2255293"/>
            <a:ext cx="2748373" cy="2201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9840" y="5147548"/>
            <a:ext cx="3707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 action="ppaction://hlinksldjump"/>
              </a:rPr>
              <a:t>https://www.think.gov.uk/thinkmap/</a:t>
            </a:r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54017" y="3518840"/>
            <a:ext cx="8150906" cy="719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Why are the accidents in those locations?</a:t>
            </a:r>
            <a:endParaRPr lang="en-GB" sz="30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5693" y="193926"/>
            <a:ext cx="1339334" cy="461665"/>
            <a:chOff x="204986" y="178962"/>
            <a:chExt cx="1339334" cy="461665"/>
          </a:xfrm>
        </p:grpSpPr>
        <p:sp>
          <p:nvSpPr>
            <p:cNvPr id="9" name="Rectangle 8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986" y="178962"/>
              <a:ext cx="1339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 smtClean="0">
                  <a:solidFill>
                    <a:srgbClr val="F3985C"/>
                  </a:solidFill>
                  <a:latin typeface="Comic Sans MS" panose="030F0702030302020204" pitchFamily="66" charset="0"/>
                </a:rPr>
                <a:t>Plenary</a:t>
              </a:r>
              <a:endParaRPr lang="en-GB" sz="2400" dirty="0">
                <a:solidFill>
                  <a:srgbClr val="F39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90443" y="2765070"/>
            <a:ext cx="3550037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83" y="3376575"/>
            <a:ext cx="3571875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440" y="2880326"/>
            <a:ext cx="2692400" cy="36021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9919" y="588457"/>
            <a:ext cx="7406641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Some of you don’t travel actively…Why do people not travel actively?</a:t>
            </a:r>
            <a:endParaRPr lang="en-GB" dirty="0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47" y="409501"/>
            <a:ext cx="2646929" cy="21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560" y="264161"/>
            <a:ext cx="8361016" cy="165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Was road safety one of the reasons not to travel actively?</a:t>
            </a:r>
            <a:endParaRPr lang="en-GB" dirty="0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9120" r="2836" b="4237"/>
          <a:stretch/>
        </p:blipFill>
        <p:spPr>
          <a:xfrm>
            <a:off x="2092960" y="2275839"/>
            <a:ext cx="3677920" cy="30920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70880" y="3146227"/>
            <a:ext cx="6304944" cy="1656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What are the main problems on your route to school?</a:t>
            </a:r>
            <a:endParaRPr lang="en-GB" dirty="0">
              <a:solidFill>
                <a:srgbClr val="4082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07" y="334677"/>
            <a:ext cx="2803748" cy="22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389" y="169534"/>
            <a:ext cx="7977051" cy="1435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955873" y="2105454"/>
            <a:ext cx="4817291" cy="102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Pelican and Puffin Crossing</a:t>
            </a:r>
            <a:endParaRPr lang="en-GB" sz="28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75" y="2008176"/>
            <a:ext cx="4807312" cy="320487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2389" y="260974"/>
            <a:ext cx="657497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Discuss these obstacles:</a:t>
            </a:r>
          </a:p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Do you have them on your route? How do you approach them safely?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7" y="169534"/>
            <a:ext cx="1691733" cy="1355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1" r="48148"/>
          <a:stretch/>
        </p:blipFill>
        <p:spPr>
          <a:xfrm rot="5400000">
            <a:off x="7803250" y="2284360"/>
            <a:ext cx="2974870" cy="44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0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584041" y="560501"/>
            <a:ext cx="41957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Toucan Crossing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109793" y="5376974"/>
            <a:ext cx="2553887" cy="1026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Bicycle and pedestrian crossing</a:t>
            </a:r>
            <a:endParaRPr lang="en-GB" sz="2800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-12419" r="26223" b="16593"/>
          <a:stretch/>
        </p:blipFill>
        <p:spPr>
          <a:xfrm rot="5400000">
            <a:off x="3738245" y="1078026"/>
            <a:ext cx="4480560" cy="4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927861" y="296341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Zebra Crossing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10" y="1597206"/>
            <a:ext cx="6096000" cy="405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476501" y="985974"/>
            <a:ext cx="41625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Parked cars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07" y="426856"/>
            <a:ext cx="1974340" cy="158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4510" y="846682"/>
            <a:ext cx="4795520" cy="3596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5634780" y="3224122"/>
            <a:ext cx="6282900" cy="26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366001" y="576172"/>
            <a:ext cx="56692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Pavement parking</a:t>
            </a:r>
            <a:endParaRPr lang="en-GB" dirty="0" smtClean="0">
              <a:solidFill>
                <a:srgbClr val="40828E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7" y="826362"/>
            <a:ext cx="1974340" cy="158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4"/>
          <a:stretch/>
        </p:blipFill>
        <p:spPr>
          <a:xfrm rot="5400000">
            <a:off x="5049521" y="975791"/>
            <a:ext cx="386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3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96653" y="731838"/>
            <a:ext cx="574221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28E"/>
                </a:solidFill>
                <a:latin typeface="Comic Sans MS" panose="030F0702030302020204" pitchFamily="66" charset="0"/>
              </a:rPr>
              <a:t>Traffic Island</a:t>
            </a:r>
            <a:endParaRPr lang="en-GB" dirty="0" smtClean="0">
              <a:solidFill>
                <a:srgbClr val="4082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7" y="511402"/>
            <a:ext cx="1974340" cy="158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6740" r="6444" b="31852"/>
          <a:stretch/>
        </p:blipFill>
        <p:spPr>
          <a:xfrm>
            <a:off x="3007904" y="1950720"/>
            <a:ext cx="7325360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990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216</Words>
  <Application>Microsoft Office PowerPoint</Application>
  <PresentationFormat>Widescreen</PresentationFormat>
  <Paragraphs>37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council theme powerpoint</vt:lpstr>
      <vt:lpstr>Active Travel Lesson 8</vt:lpstr>
      <vt:lpstr>Some of you don’t travel actively…Why do people not travel actively?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147</cp:revision>
  <cp:lastPrinted>2019-11-26T18:19:14Z</cp:lastPrinted>
  <dcterms:created xsi:type="dcterms:W3CDTF">2019-09-26T13:21:54Z</dcterms:created>
  <dcterms:modified xsi:type="dcterms:W3CDTF">2020-09-03T12:05:49Z</dcterms:modified>
</cp:coreProperties>
</file>